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6858000" cx="12192000"/>
  <p:notesSz cx="6858000" cy="9144000"/>
  <p:embeddedFontLst>
    <p:embeddedFont>
      <p:font typeface="Questrial"/>
      <p:regular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8" roundtripDataSignature="AMtx7mjBpmuj66w/Q0lU8zuQTiDfN6y5W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customschemas.google.com/relationships/presentationmetadata" Target="metadata"/><Relationship Id="rId27" Type="http://schemas.openxmlformats.org/officeDocument/2006/relationships/font" Target="fonts/Questrial-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US"/>
              <a:t>Hi, Assalamualaikum &amp; Very Good Morning, Where is Melaka Campus? Hi Melaka Campus! How are you today? Dah breakfast? Ada yg dh homesick ke?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Welcome all to Multimedia University for the new academic year 2021/2022. </a:t>
            </a:r>
            <a:endParaRPr/>
          </a:p>
          <a:p>
            <a:pPr indent="0" lvl="0" marL="0" rtl="0" algn="l">
              <a:lnSpc>
                <a:spcPct val="100000"/>
              </a:lnSpc>
              <a:spcBef>
                <a:spcPts val="0"/>
              </a:spcBef>
              <a:spcAft>
                <a:spcPts val="0"/>
              </a:spcAft>
              <a:buSzPts val="1400"/>
              <a:buNone/>
            </a:pPr>
            <a:r>
              <a:t/>
            </a:r>
            <a:endParaRPr/>
          </a:p>
          <a:p>
            <a:pPr indent="0" lvl="0" marL="0" marR="0" rtl="0" algn="l">
              <a:lnSpc>
                <a:spcPct val="100000"/>
              </a:lnSpc>
              <a:spcBef>
                <a:spcPts val="0"/>
              </a:spcBef>
              <a:spcAft>
                <a:spcPts val="0"/>
              </a:spcAft>
              <a:buClr>
                <a:srgbClr val="000000"/>
              </a:buClr>
              <a:buSzPts val="1400"/>
              <a:buFont typeface="Arial"/>
              <a:buNone/>
            </a:pPr>
            <a:r>
              <a:rPr lang="en-US"/>
              <a:t>My name is Ayuni Binti Amran. I will walk through with you the main IT services provided in MMU. </a:t>
            </a:r>
            <a:endParaRPr/>
          </a:p>
        </p:txBody>
      </p:sp>
      <p:sp>
        <p:nvSpPr>
          <p:cNvPr id="47" name="Google Shape;4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b962461946_11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Basically, this is the services provided by ITSD. The most services that related to you guys such as IDM, MMLS, Camsys, Mobile Application, Email, &amp; Service Desk.</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57" name="Google Shape;57;gb962461946_1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This is High Level Organization Chart of ITSD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ITSD is led by Ms Rita Kazirah Bt Ab Rahim and assisted by 3 Unit Managers,  </a:t>
            </a:r>
            <a:endParaRPr/>
          </a:p>
          <a:p>
            <a:pPr indent="0" lvl="0" marL="0" rtl="0" algn="l">
              <a:lnSpc>
                <a:spcPct val="100000"/>
              </a:lnSpc>
              <a:spcBef>
                <a:spcPts val="0"/>
              </a:spcBef>
              <a:spcAft>
                <a:spcPts val="0"/>
              </a:spcAft>
              <a:buSzPts val="1400"/>
              <a:buNone/>
            </a:pPr>
            <a:r>
              <a:rPr lang="en-US"/>
              <a:t>Ms Fauziah incharge for Business Operation &amp; IT Governance, </a:t>
            </a:r>
            <a:endParaRPr/>
          </a:p>
          <a:p>
            <a:pPr indent="0" lvl="0" marL="0" rtl="0" algn="l">
              <a:lnSpc>
                <a:spcPct val="100000"/>
              </a:lnSpc>
              <a:spcBef>
                <a:spcPts val="0"/>
              </a:spcBef>
              <a:spcAft>
                <a:spcPts val="0"/>
              </a:spcAft>
              <a:buSzPts val="1400"/>
              <a:buNone/>
            </a:pPr>
            <a:r>
              <a:rPr lang="en-US"/>
              <a:t>Mr Goh Beng Kiong currently the acting Head for Multimedia Product Innovation Unit and </a:t>
            </a:r>
            <a:endParaRPr/>
          </a:p>
          <a:p>
            <a:pPr indent="0" lvl="0" marL="0" rtl="0" algn="l">
              <a:lnSpc>
                <a:spcPct val="100000"/>
              </a:lnSpc>
              <a:spcBef>
                <a:spcPts val="0"/>
              </a:spcBef>
              <a:spcAft>
                <a:spcPts val="0"/>
              </a:spcAft>
              <a:buSzPts val="1400"/>
              <a:buNone/>
            </a:pPr>
            <a:r>
              <a:rPr lang="en-US"/>
              <a:t>Mr Ahmad Hafizuddin the Head of Media Support Unit</a:t>
            </a:r>
            <a:endParaRPr/>
          </a:p>
        </p:txBody>
      </p:sp>
      <p:sp>
        <p:nvSpPr>
          <p:cNvPr id="64" name="Google Shape;6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Now, let me brief you about IDM. Once you registered as MMU Student, you will get your MMU ID or Identity Management (IDM) in your offer letter provided by Admission. Your initial password supplied in the offer letter will expired on </a:t>
            </a:r>
            <a:r>
              <a:rPr b="1" lang="en-US"/>
              <a:t>end of week 2 </a:t>
            </a:r>
            <a:r>
              <a:rPr lang="en-US"/>
              <a:t>of academic calendar. Please take note and immediately change it.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Your username is always your </a:t>
            </a:r>
            <a:r>
              <a:rPr b="1" lang="en-US"/>
              <a:t>Student ID No</a:t>
            </a:r>
            <a:r>
              <a:rPr lang="en-US"/>
              <a:t>. and please remember the password that you have saved.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The IDM will be used to access all IT Applications and Services within MMU.</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82" name="Google Shape;8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Once received your IDM credential, you must activate your account at </a:t>
            </a:r>
            <a:r>
              <a:rPr b="1" lang="en-US"/>
              <a:t>SPM Portal</a:t>
            </a:r>
            <a:r>
              <a:rPr lang="en-US"/>
              <a:t>. Please follow step 1 until step 8.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I’ve prepare a video guideline for you. Let’s watch together.</a:t>
            </a:r>
            <a:endParaRPr/>
          </a:p>
        </p:txBody>
      </p:sp>
      <p:sp>
        <p:nvSpPr>
          <p:cNvPr id="93" name="Google Shape;9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7:notes"/>
          <p:cNvSpPr txBox="1"/>
          <p:nvPr>
            <p:ph idx="1" type="body"/>
          </p:nvPr>
        </p:nvSpPr>
        <p:spPr>
          <a:xfrm>
            <a:off x="680720" y="4783307"/>
            <a:ext cx="5445760" cy="3913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 name="Google Shape;100;p7:notes"/>
          <p:cNvSpPr/>
          <p:nvPr>
            <p:ph idx="2" type="sldImg"/>
          </p:nvPr>
        </p:nvSpPr>
        <p:spPr>
          <a:xfrm>
            <a:off x="423863" y="1243013"/>
            <a:ext cx="5959475" cy="33528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These are among the IT applications and services within MMU that using IDM.</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‘Read’</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en-US"/>
              <a:t>Don’t worry, if you missed the video just now, you may visit ITSD Portal to get the guideline</a:t>
            </a:r>
            <a:endParaRPr/>
          </a:p>
          <a:p>
            <a:pPr indent="0" lvl="0" marL="0" rtl="0" algn="l">
              <a:lnSpc>
                <a:spcPct val="100000"/>
              </a:lnSpc>
              <a:spcBef>
                <a:spcPts val="0"/>
              </a:spcBef>
              <a:spcAft>
                <a:spcPts val="0"/>
              </a:spcAft>
              <a:buSzPts val="1400"/>
              <a:buNone/>
            </a:pPr>
            <a:r>
              <a:t/>
            </a:r>
            <a:endParaRPr/>
          </a:p>
        </p:txBody>
      </p:sp>
      <p:sp>
        <p:nvSpPr>
          <p:cNvPr id="108" name="Google Shape;10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Campus Management System or CaMSys is a comprehensive campus solution for Student &amp; Academic related system. It supports the full student lifecycle from prospects through enrolment to alumni management.  </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‘Read’</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Please explore the features to familiarize yourself with CaMSys.</a:t>
            </a:r>
            <a:endParaRPr/>
          </a:p>
        </p:txBody>
      </p:sp>
      <p:sp>
        <p:nvSpPr>
          <p:cNvPr id="117" name="Google Shape;11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US"/>
              <a:t>What is MMLS</a:t>
            </a:r>
            <a:endParaRPr/>
          </a:p>
          <a:p>
            <a:pPr indent="0" lvl="0" marL="0" marR="0" rtl="0" algn="l">
              <a:lnSpc>
                <a:spcPct val="100000"/>
              </a:lnSpc>
              <a:spcBef>
                <a:spcPts val="0"/>
              </a:spcBef>
              <a:spcAft>
                <a:spcPts val="0"/>
              </a:spcAft>
              <a:buClr>
                <a:srgbClr val="000000"/>
              </a:buClr>
              <a:buSzPts val="1400"/>
              <a:buFont typeface="Arial"/>
              <a:buNone/>
            </a:pPr>
            <a:r>
              <a:t/>
            </a:r>
            <a:endParaRPr/>
          </a:p>
          <a:p>
            <a:pPr indent="0" lvl="0" marL="0" marR="0" rtl="0" algn="l">
              <a:lnSpc>
                <a:spcPct val="100000"/>
              </a:lnSpc>
              <a:spcBef>
                <a:spcPts val="0"/>
              </a:spcBef>
              <a:spcAft>
                <a:spcPts val="0"/>
              </a:spcAft>
              <a:buClr>
                <a:srgbClr val="000000"/>
              </a:buClr>
              <a:buSzPts val="1400"/>
              <a:buFont typeface="Arial"/>
              <a:buNone/>
            </a:pPr>
            <a:r>
              <a:rPr lang="en-US"/>
              <a:t>To help your learning journey more easier, you may use Multimedia Learning System or MMLS. </a:t>
            </a:r>
            <a:endParaRPr/>
          </a:p>
          <a:p>
            <a:pPr indent="0" lvl="0" marL="0" marR="0" rtl="0" algn="l">
              <a:lnSpc>
                <a:spcPct val="100000"/>
              </a:lnSpc>
              <a:spcBef>
                <a:spcPts val="0"/>
              </a:spcBef>
              <a:spcAft>
                <a:spcPts val="0"/>
              </a:spcAft>
              <a:buClr>
                <a:srgbClr val="000000"/>
              </a:buClr>
              <a:buSzPts val="1400"/>
              <a:buFont typeface="Arial"/>
              <a:buNone/>
            </a:pPr>
            <a:r>
              <a:t/>
            </a:r>
            <a:endParaRPr/>
          </a:p>
          <a:p>
            <a:pPr indent="0" lvl="0" marL="0" marR="0" rtl="0" algn="l">
              <a:lnSpc>
                <a:spcPct val="100000"/>
              </a:lnSpc>
              <a:spcBef>
                <a:spcPts val="0"/>
              </a:spcBef>
              <a:spcAft>
                <a:spcPts val="0"/>
              </a:spcAft>
              <a:buClr>
                <a:srgbClr val="000000"/>
              </a:buClr>
              <a:buSzPts val="1400"/>
              <a:buFont typeface="Arial"/>
              <a:buNone/>
            </a:pPr>
            <a:r>
              <a:rPr lang="en-US"/>
              <a:t>Please note that your account is activated when subject already registered in CaMSys. You may access it from the url : mmls.mmu.edu.my</a:t>
            </a:r>
            <a:endParaRPr/>
          </a:p>
          <a:p>
            <a:pPr indent="0" lvl="0" marL="0" rtl="0" algn="l">
              <a:lnSpc>
                <a:spcPct val="100000"/>
              </a:lnSpc>
              <a:spcBef>
                <a:spcPts val="0"/>
              </a:spcBef>
              <a:spcAft>
                <a:spcPts val="0"/>
              </a:spcAft>
              <a:buSzPts val="1400"/>
              <a:buNone/>
            </a:pPr>
            <a:r>
              <a:t/>
            </a:r>
            <a:endParaRPr/>
          </a:p>
        </p:txBody>
      </p:sp>
      <p:sp>
        <p:nvSpPr>
          <p:cNvPr id="126" name="Google Shape;12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Why you need to access MMLS? </a:t>
            </a:r>
            <a:endParaRPr/>
          </a:p>
          <a:p>
            <a:pPr indent="0" lvl="0" marL="0" rtl="0" algn="l">
              <a:lnSpc>
                <a:spcPct val="100000"/>
              </a:lnSpc>
              <a:spcBef>
                <a:spcPts val="0"/>
              </a:spcBef>
              <a:spcAft>
                <a:spcPts val="0"/>
              </a:spcAft>
              <a:buSzPts val="1400"/>
              <a:buNone/>
            </a:pPr>
            <a:r>
              <a:t/>
            </a:r>
            <a:endParaRPr/>
          </a:p>
          <a:p>
            <a:pPr indent="-182880" lvl="0" marL="182880" rtl="0" algn="l">
              <a:lnSpc>
                <a:spcPct val="90000"/>
              </a:lnSpc>
              <a:spcBef>
                <a:spcPts val="1400"/>
              </a:spcBef>
              <a:spcAft>
                <a:spcPts val="0"/>
              </a:spcAft>
              <a:buSzPts val="1800"/>
              <a:buChar char="▪"/>
            </a:pPr>
            <a:r>
              <a:rPr lang="en-US" sz="1200"/>
              <a:t>To read/download learning material or lecture notes</a:t>
            </a:r>
            <a:endParaRPr/>
          </a:p>
          <a:p>
            <a:pPr indent="-182880" lvl="0" marL="182880" rtl="0" algn="l">
              <a:lnSpc>
                <a:spcPct val="90000"/>
              </a:lnSpc>
              <a:spcBef>
                <a:spcPts val="1400"/>
              </a:spcBef>
              <a:spcAft>
                <a:spcPts val="0"/>
              </a:spcAft>
              <a:buSzPts val="1800"/>
              <a:buChar char="▪"/>
            </a:pPr>
            <a:r>
              <a:rPr lang="en-US" sz="1200"/>
              <a:t>To read latest announcement from lecturers regarding your courses. Sometime, you may get other announcement posted by ITSD or STAD</a:t>
            </a:r>
            <a:endParaRPr sz="1200"/>
          </a:p>
          <a:p>
            <a:pPr indent="-182880" lvl="0" marL="182880" rtl="0" algn="l">
              <a:lnSpc>
                <a:spcPct val="90000"/>
              </a:lnSpc>
              <a:spcBef>
                <a:spcPts val="1400"/>
              </a:spcBef>
              <a:spcAft>
                <a:spcPts val="0"/>
              </a:spcAft>
              <a:buSzPts val="1800"/>
              <a:buChar char="▪"/>
            </a:pPr>
            <a:r>
              <a:rPr lang="en-US" sz="1200"/>
              <a:t>To read the course material at own pace</a:t>
            </a:r>
            <a:endParaRPr/>
          </a:p>
          <a:p>
            <a:pPr indent="-182880" lvl="0" marL="182880" rtl="0" algn="l">
              <a:lnSpc>
                <a:spcPct val="90000"/>
              </a:lnSpc>
              <a:spcBef>
                <a:spcPts val="1400"/>
              </a:spcBef>
              <a:spcAft>
                <a:spcPts val="0"/>
              </a:spcAft>
              <a:buSzPts val="1800"/>
              <a:buChar char="▪"/>
            </a:pPr>
            <a:r>
              <a:rPr lang="en-US" sz="1200"/>
              <a:t>To submit assignment</a:t>
            </a:r>
            <a:endParaRPr/>
          </a:p>
          <a:p>
            <a:pPr indent="-182880" lvl="0" marL="182880" rtl="0" algn="l">
              <a:lnSpc>
                <a:spcPct val="90000"/>
              </a:lnSpc>
              <a:spcBef>
                <a:spcPts val="1400"/>
              </a:spcBef>
              <a:spcAft>
                <a:spcPts val="0"/>
              </a:spcAft>
              <a:buSzPts val="1800"/>
              <a:buChar char="▪"/>
            </a:pPr>
            <a:r>
              <a:rPr lang="en-US" sz="1200"/>
              <a:t>In MMLS also you can communicate with peers and lecturers</a:t>
            </a:r>
            <a:endParaRPr/>
          </a:p>
          <a:p>
            <a:pPr indent="0" lvl="0" marL="0" rtl="0" algn="l">
              <a:lnSpc>
                <a:spcPct val="100000"/>
              </a:lnSpc>
              <a:spcBef>
                <a:spcPts val="0"/>
              </a:spcBef>
              <a:spcAft>
                <a:spcPts val="0"/>
              </a:spcAft>
              <a:buSzPts val="1400"/>
              <a:buNone/>
            </a:pPr>
            <a:r>
              <a:t/>
            </a:r>
            <a:endParaRPr/>
          </a:p>
        </p:txBody>
      </p:sp>
      <p:sp>
        <p:nvSpPr>
          <p:cNvPr id="134" name="Google Shape;13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Each student will be provided with an official email account. </a:t>
            </a:r>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Your email address is your </a:t>
            </a:r>
            <a:r>
              <a:rPr b="1" i="0" lang="en-US" sz="1200" u="none" cap="none" strike="noStrike">
                <a:solidFill>
                  <a:schemeClr val="dk1"/>
                </a:solidFill>
                <a:latin typeface="Calibri"/>
                <a:ea typeface="Calibri"/>
                <a:cs typeface="Calibri"/>
                <a:sym typeface="Calibri"/>
              </a:rPr>
              <a:t>student ID number </a:t>
            </a:r>
            <a:r>
              <a:rPr b="0" i="0" lang="en-US" sz="1200" u="none" cap="none" strike="noStrike">
                <a:solidFill>
                  <a:schemeClr val="dk1"/>
                </a:solidFill>
                <a:latin typeface="Calibri"/>
                <a:ea typeface="Calibri"/>
                <a:cs typeface="Calibri"/>
                <a:sym typeface="Calibri"/>
              </a:rPr>
              <a:t>followed by '@student.mmu.edu.my’ (e.g. 110110111@student.mmu.edu.my). </a:t>
            </a:r>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You may use the Email account as the official communication channel between you and the University. Therefore, you must always check your email mailbox because sometime the university will share the latest update through your email.</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142" name="Google Shape;14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Currently there is only 1 provider available at MMU which is WIFI@MMU</a:t>
            </a:r>
            <a:endParaRPr/>
          </a:p>
          <a:p>
            <a:pPr indent="-228600" lvl="0" marL="457200" rtl="0" algn="l">
              <a:lnSpc>
                <a:spcPct val="100000"/>
              </a:lnSpc>
              <a:spcBef>
                <a:spcPts val="0"/>
              </a:spcBef>
              <a:spcAft>
                <a:spcPts val="0"/>
              </a:spcAft>
              <a:buSzPts val="1400"/>
              <a:buNone/>
            </a:pP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WIFI@MMU is wireless service powered by TM which available throughout campus; Cyberjaya and Melaka. </a:t>
            </a:r>
            <a:endParaRPr/>
          </a:p>
          <a:p>
            <a:pPr indent="-228600" lvl="0" marL="45720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      </a:t>
            </a:r>
            <a:endParaRPr/>
          </a:p>
          <a:p>
            <a:pPr indent="-228600" lvl="0" marL="45720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      To access to the service, please connect to SSID “Wifi@MMU” through your device.</a:t>
            </a:r>
            <a:br>
              <a:rPr b="0" i="0" lang="en-US" sz="1200" u="none" cap="none" strike="noStrike">
                <a:solidFill>
                  <a:schemeClr val="dk1"/>
                </a:solidFill>
                <a:latin typeface="Calibri"/>
                <a:ea typeface="Calibri"/>
                <a:cs typeface="Calibri"/>
                <a:sym typeface="Calibri"/>
              </a:rPr>
            </a:br>
            <a:endParaRPr/>
          </a:p>
          <a:p>
            <a:pPr indent="0" lvl="0" marL="0" rtl="0" algn="l">
              <a:lnSpc>
                <a:spcPct val="100000"/>
              </a:lnSpc>
              <a:spcBef>
                <a:spcPts val="0"/>
              </a:spcBef>
              <a:spcAft>
                <a:spcPts val="0"/>
              </a:spcAft>
              <a:buSzPts val="1400"/>
              <a:buNone/>
            </a:pPr>
            <a:r>
              <a:t/>
            </a:r>
            <a:endParaRPr/>
          </a:p>
        </p:txBody>
      </p:sp>
      <p:sp>
        <p:nvSpPr>
          <p:cNvPr id="156" name="Google Shape;15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How do you connect to WiFi@MMU?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‘Read’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The next time you login, it will connect automatically when detecting WiFI@MMU SSID.</a:t>
            </a:r>
            <a:endParaRPr/>
          </a:p>
        </p:txBody>
      </p:sp>
      <p:sp>
        <p:nvSpPr>
          <p:cNvPr id="169" name="Google Shape;16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b962461946_0_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This is also very important. Please pay your attention to this.</a:t>
            </a:r>
            <a:endParaRPr/>
          </a:p>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Service Desk is a system that manages MMU user’s service request, incident, suggestion and complaint. </a:t>
            </a:r>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You may access the system at the MMU Online main page and use your IDM credential to login.</a:t>
            </a:r>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‘Read’ if you encounter…</a:t>
            </a:r>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178" name="Google Shape;178;gb962461946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You may access MMU Online Portal for various services and application such as WIN Program Page, Bulletin Board, Video Guidelines and etc. </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Kindly login using your IDM credential.</a:t>
            </a:r>
            <a:endParaRPr/>
          </a:p>
          <a:p>
            <a:pPr indent="0" lvl="0" marL="0" rtl="0" algn="l">
              <a:lnSpc>
                <a:spcPct val="100000"/>
              </a:lnSpc>
              <a:spcBef>
                <a:spcPts val="0"/>
              </a:spcBef>
              <a:spcAft>
                <a:spcPts val="0"/>
              </a:spcAft>
              <a:buSzPts val="1400"/>
              <a:buNone/>
            </a:pPr>
            <a:r>
              <a:t/>
            </a:r>
            <a:endParaRPr/>
          </a:p>
        </p:txBody>
      </p:sp>
      <p:sp>
        <p:nvSpPr>
          <p:cNvPr id="187" name="Google Shape;18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b962461946_0_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Now students are able to navigate through the campus at ease. </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The MMU mobile app covers critical features such as the Student Digital ID, announcements, campus map and access online forms. </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These apps are downloadable for both android and ios.</a:t>
            </a:r>
            <a:endParaRPr/>
          </a:p>
        </p:txBody>
      </p:sp>
      <p:sp>
        <p:nvSpPr>
          <p:cNvPr id="196" name="Google Shape;196;gb962461946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This is other services provided by ITSD.</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We provides audio video services for academic and administrative purposes i.e CPU, monitor, projector screen, sound system, projection system and microphone, or any system that related with audio/visual at classroom, halls, selected labs (NMES Lab Cyberjaya and NMES Lab Melaka) and meeting rooms. </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211" name="Google Shape;21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alibri"/>
                <a:ea typeface="Calibri"/>
                <a:cs typeface="Calibri"/>
                <a:sym typeface="Calibri"/>
              </a:rPr>
              <a:t>So, after this if you are active with student campus activities you need to know with whom you need to liaise to get all the services.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It is free of charge for the event conducted on campus using existing room which already have AV equipment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While, if the activities conducted outside campus or outside classroom there is some charges.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Please be reminded, late request or return, damage, lost also incur some penalty charge.</a:t>
            </a:r>
            <a:endParaRPr/>
          </a:p>
        </p:txBody>
      </p:sp>
      <p:sp>
        <p:nvSpPr>
          <p:cNvPr id="224" name="Google Shape;22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These are the steps for you to follow for the AV services application.</a:t>
            </a:r>
            <a:endParaRPr/>
          </a:p>
          <a:p>
            <a:pPr indent="0" lvl="0" marL="0" rtl="0" algn="l">
              <a:lnSpc>
                <a:spcPct val="100000"/>
              </a:lnSpc>
              <a:spcBef>
                <a:spcPts val="0"/>
              </a:spcBef>
              <a:spcAft>
                <a:spcPts val="0"/>
              </a:spcAft>
              <a:buSzPts val="1400"/>
              <a:buNone/>
            </a:pPr>
            <a:r>
              <a:t/>
            </a:r>
            <a:endParaRPr/>
          </a:p>
          <a:p>
            <a:pPr indent="-228600" lvl="0" marL="228600" rtl="0" algn="l">
              <a:lnSpc>
                <a:spcPct val="100000"/>
              </a:lnSpc>
              <a:spcBef>
                <a:spcPts val="0"/>
              </a:spcBef>
              <a:spcAft>
                <a:spcPts val="0"/>
              </a:spcAft>
              <a:buSzPts val="1400"/>
              <a:buAutoNum type="arabicPeriod"/>
            </a:pPr>
            <a:r>
              <a:rPr lang="en-US"/>
              <a:t>Fill up form (Intranet) – please make sure you make the request at least </a:t>
            </a:r>
            <a:r>
              <a:rPr b="1" lang="en-US" sz="1200">
                <a:solidFill>
                  <a:schemeClr val="dk1"/>
                </a:solidFill>
                <a:latin typeface="Calibri"/>
                <a:ea typeface="Calibri"/>
                <a:cs typeface="Calibri"/>
                <a:sym typeface="Calibri"/>
              </a:rPr>
              <a:t>3 working days before actual event.</a:t>
            </a:r>
            <a:endParaRPr/>
          </a:p>
          <a:p>
            <a:pPr indent="-228600" lvl="0" marL="228600" rtl="0" algn="l">
              <a:lnSpc>
                <a:spcPct val="100000"/>
              </a:lnSpc>
              <a:spcBef>
                <a:spcPts val="0"/>
              </a:spcBef>
              <a:spcAft>
                <a:spcPts val="0"/>
              </a:spcAft>
              <a:buSzPts val="1400"/>
              <a:buAutoNum type="arabicPeriod"/>
            </a:pPr>
            <a:r>
              <a:rPr lang="en-US"/>
              <a:t>Each rental charge stated in the form</a:t>
            </a:r>
            <a:endParaRPr/>
          </a:p>
          <a:p>
            <a:pPr indent="-228600" lvl="0" marL="228600" rtl="0" algn="l">
              <a:lnSpc>
                <a:spcPct val="100000"/>
              </a:lnSpc>
              <a:spcBef>
                <a:spcPts val="0"/>
              </a:spcBef>
              <a:spcAft>
                <a:spcPts val="0"/>
              </a:spcAft>
              <a:buSzPts val="1400"/>
              <a:buAutoNum type="arabicPeriod"/>
            </a:pPr>
            <a:r>
              <a:rPr lang="en-US"/>
              <a:t>Then, submit form to ITSD Office</a:t>
            </a:r>
            <a:endParaRPr/>
          </a:p>
          <a:p>
            <a:pPr indent="-228600" lvl="0" marL="228600" rtl="0" algn="l">
              <a:lnSpc>
                <a:spcPct val="100000"/>
              </a:lnSpc>
              <a:spcBef>
                <a:spcPts val="0"/>
              </a:spcBef>
              <a:spcAft>
                <a:spcPts val="0"/>
              </a:spcAft>
              <a:buSzPts val="1400"/>
              <a:buAutoNum type="arabicPeriod"/>
            </a:pPr>
            <a:r>
              <a:rPr lang="en-US"/>
              <a:t>Once your application has been approved, ITSD will notify you to collect item or proceed to use the equipment.</a:t>
            </a:r>
            <a:endParaRPr/>
          </a:p>
        </p:txBody>
      </p:sp>
      <p:sp>
        <p:nvSpPr>
          <p:cNvPr id="235" name="Google Shape;23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Kindly visit ITSD Portal for further information such as current updates or guidelines.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Go to your browser and search for itsd.mmu.edu.my.</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We also share important updates through Media Social, FB and Instagram,  just search for ITSDMMU. Please LIKE and follow us.</a:t>
            </a:r>
            <a:endParaRPr/>
          </a:p>
        </p:txBody>
      </p:sp>
      <p:sp>
        <p:nvSpPr>
          <p:cNvPr id="251" name="Google Shape;25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Need any assistance related to IT Services, you may reach us through phone call or email as follows: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Please call us within office hour 8.30am to 5.30pm, if you want to talk to us.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Others, you may also email us. The email send after 5.30pm, we expected to reply back by the next working day.</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Just to highlight, ITSD Support will immediately entertain for the issue related to IT Services. While, for other issue such as related to subject registration, finance, hostel registration, ITSD will pass to the related PIC to help you. It may take sometime to reach the correct PIC.</a:t>
            </a:r>
            <a:endParaRPr/>
          </a:p>
        </p:txBody>
      </p:sp>
      <p:sp>
        <p:nvSpPr>
          <p:cNvPr id="261" name="Google Shape;26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That’s all from ITSD.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Any Question? 1 2 3 4 5</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If you have anything to ask after this, you may send us an email or lodge your report through Service Desk System. 1 2 3 4 5</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THANK YOU. ALL THE BEST ….</a:t>
            </a:r>
            <a:endParaRPr/>
          </a:p>
        </p:txBody>
      </p:sp>
      <p:sp>
        <p:nvSpPr>
          <p:cNvPr id="272" name="Google Shape;27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6"/>
          <p:cNvSpPr txBox="1"/>
          <p:nvPr>
            <p:ph type="title"/>
          </p:nvPr>
        </p:nvSpPr>
        <p:spPr>
          <a:xfrm>
            <a:off x="1524000" y="1122362"/>
            <a:ext cx="9144000" cy="2387601"/>
          </a:xfrm>
          <a:prstGeom prst="rect">
            <a:avLst/>
          </a:prstGeom>
          <a:noFill/>
          <a:ln>
            <a:noFill/>
          </a:ln>
        </p:spPr>
        <p:txBody>
          <a:bodyPr anchorCtr="0" anchor="b" bIns="45700" lIns="45700" spcFirstLastPara="1" rIns="45700" wrap="square" tIns="45700">
            <a:normAutofit/>
          </a:bodyPr>
          <a:lstStyle>
            <a:lvl1pPr lvl="0" algn="ctr">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11" name="Google Shape;11;p16"/>
          <p:cNvSpPr txBox="1"/>
          <p:nvPr>
            <p:ph idx="1" type="body"/>
          </p:nvPr>
        </p:nvSpPr>
        <p:spPr>
          <a:xfrm>
            <a:off x="1524000" y="3602037"/>
            <a:ext cx="9144000" cy="1655764"/>
          </a:xfrm>
          <a:prstGeom prst="rect">
            <a:avLst/>
          </a:prstGeom>
          <a:noFill/>
          <a:ln>
            <a:noFill/>
          </a:ln>
        </p:spPr>
        <p:txBody>
          <a:bodyPr anchorCtr="0" anchor="t" bIns="45700" lIns="45700" spcFirstLastPara="1" rIns="45700" wrap="square" tIns="45700">
            <a:normAutofit/>
          </a:bodyPr>
          <a:lstStyle>
            <a:lvl1pPr indent="-228600" lvl="0" marL="457200" algn="ctr">
              <a:lnSpc>
                <a:spcPct val="90000"/>
              </a:lnSpc>
              <a:spcBef>
                <a:spcPts val="1000"/>
              </a:spcBef>
              <a:spcAft>
                <a:spcPts val="0"/>
              </a:spcAft>
              <a:buClr>
                <a:srgbClr val="000000"/>
              </a:buClr>
              <a:buSzPts val="2400"/>
              <a:buFont typeface="Calibri"/>
              <a:buNone/>
              <a:defRPr sz="2400"/>
            </a:lvl1pPr>
            <a:lvl2pPr indent="-228600" lvl="1" marL="914400" algn="ctr">
              <a:lnSpc>
                <a:spcPct val="90000"/>
              </a:lnSpc>
              <a:spcBef>
                <a:spcPts val="1000"/>
              </a:spcBef>
              <a:spcAft>
                <a:spcPts val="0"/>
              </a:spcAft>
              <a:buClr>
                <a:srgbClr val="000000"/>
              </a:buClr>
              <a:buSzPts val="2400"/>
              <a:buFont typeface="Calibri"/>
              <a:buNone/>
              <a:defRPr sz="2400"/>
            </a:lvl2pPr>
            <a:lvl3pPr indent="-228600" lvl="2" marL="1371600" algn="ctr">
              <a:lnSpc>
                <a:spcPct val="90000"/>
              </a:lnSpc>
              <a:spcBef>
                <a:spcPts val="1000"/>
              </a:spcBef>
              <a:spcAft>
                <a:spcPts val="0"/>
              </a:spcAft>
              <a:buClr>
                <a:srgbClr val="000000"/>
              </a:buClr>
              <a:buSzPts val="2400"/>
              <a:buFont typeface="Calibri"/>
              <a:buNone/>
              <a:defRPr sz="2400"/>
            </a:lvl3pPr>
            <a:lvl4pPr indent="-228600" lvl="3" marL="1828800" algn="ctr">
              <a:lnSpc>
                <a:spcPct val="90000"/>
              </a:lnSpc>
              <a:spcBef>
                <a:spcPts val="1000"/>
              </a:spcBef>
              <a:spcAft>
                <a:spcPts val="0"/>
              </a:spcAft>
              <a:buClr>
                <a:srgbClr val="000000"/>
              </a:buClr>
              <a:buSzPts val="2400"/>
              <a:buFont typeface="Calibri"/>
              <a:buNone/>
              <a:defRPr sz="2400"/>
            </a:lvl4pPr>
            <a:lvl5pPr indent="-228600" lvl="4" marL="2286000" algn="ctr">
              <a:lnSpc>
                <a:spcPct val="90000"/>
              </a:lnSpc>
              <a:spcBef>
                <a:spcPts val="1000"/>
              </a:spcBef>
              <a:spcAft>
                <a:spcPts val="0"/>
              </a:spcAft>
              <a:buClr>
                <a:srgbClr val="000000"/>
              </a:buClr>
              <a:buSzPts val="2400"/>
              <a:buFont typeface="Calibri"/>
              <a:buNone/>
              <a:defRPr sz="24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12" name="Google Shape;12;p16"/>
          <p:cNvSpPr txBox="1"/>
          <p:nvPr>
            <p:ph idx="12" type="sldNum"/>
          </p:nvPr>
        </p:nvSpPr>
        <p:spPr>
          <a:xfrm>
            <a:off x="11095178" y="6414761"/>
            <a:ext cx="258623" cy="248303"/>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tx">
  <p:cSld name="TITLE_AND_BODY">
    <p:spTree>
      <p:nvGrpSpPr>
        <p:cNvPr id="13" name="Shape 13"/>
        <p:cNvGrpSpPr/>
        <p:nvPr/>
      </p:nvGrpSpPr>
      <p:grpSpPr>
        <a:xfrm>
          <a:off x="0" y="0"/>
          <a:ext cx="0" cy="0"/>
          <a:chOff x="0" y="0"/>
          <a:chExt cx="0" cy="0"/>
        </a:xfrm>
      </p:grpSpPr>
      <p:sp>
        <p:nvSpPr>
          <p:cNvPr id="14" name="Google Shape;14;p17"/>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15" name="Google Shape;15;p17"/>
          <p:cNvSpPr txBox="1"/>
          <p:nvPr>
            <p:ph idx="1" type="body"/>
          </p:nvPr>
        </p:nvSpPr>
        <p:spPr>
          <a:xfrm>
            <a:off x="838200" y="1825625"/>
            <a:ext cx="10515600" cy="435133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16" name="Google Shape;16;p17"/>
          <p:cNvSpPr txBox="1"/>
          <p:nvPr>
            <p:ph idx="12" type="sldNum"/>
          </p:nvPr>
        </p:nvSpPr>
        <p:spPr>
          <a:xfrm>
            <a:off x="11095178" y="6414761"/>
            <a:ext cx="258623" cy="248303"/>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7" name="Shape 17"/>
        <p:cNvGrpSpPr/>
        <p:nvPr/>
      </p:nvGrpSpPr>
      <p:grpSpPr>
        <a:xfrm>
          <a:off x="0" y="0"/>
          <a:ext cx="0" cy="0"/>
          <a:chOff x="0" y="0"/>
          <a:chExt cx="0" cy="0"/>
        </a:xfrm>
      </p:grpSpPr>
      <p:sp>
        <p:nvSpPr>
          <p:cNvPr id="18" name="Google Shape;18;p18"/>
          <p:cNvSpPr txBox="1"/>
          <p:nvPr>
            <p:ph type="title"/>
          </p:nvPr>
        </p:nvSpPr>
        <p:spPr>
          <a:xfrm>
            <a:off x="831850" y="1709738"/>
            <a:ext cx="10515600" cy="2852737"/>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19" name="Google Shape;19;p18"/>
          <p:cNvSpPr txBox="1"/>
          <p:nvPr>
            <p:ph idx="1" type="body"/>
          </p:nvPr>
        </p:nvSpPr>
        <p:spPr>
          <a:xfrm>
            <a:off x="831850" y="4589462"/>
            <a:ext cx="10515600" cy="1500189"/>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888888"/>
              </a:buClr>
              <a:buSzPts val="2400"/>
              <a:buFont typeface="Calibri"/>
              <a:buNone/>
              <a:defRPr sz="2400">
                <a:solidFill>
                  <a:srgbClr val="888888"/>
                </a:solidFill>
              </a:defRPr>
            </a:lvl1pPr>
            <a:lvl2pPr indent="-228600" lvl="1" marL="914400" algn="l">
              <a:lnSpc>
                <a:spcPct val="90000"/>
              </a:lnSpc>
              <a:spcBef>
                <a:spcPts val="1000"/>
              </a:spcBef>
              <a:spcAft>
                <a:spcPts val="0"/>
              </a:spcAft>
              <a:buClr>
                <a:srgbClr val="888888"/>
              </a:buClr>
              <a:buSzPts val="2400"/>
              <a:buFont typeface="Calibri"/>
              <a:buNone/>
              <a:defRPr sz="2400">
                <a:solidFill>
                  <a:srgbClr val="888888"/>
                </a:solidFill>
              </a:defRPr>
            </a:lvl2pPr>
            <a:lvl3pPr indent="-228600" lvl="2" marL="1371600" algn="l">
              <a:lnSpc>
                <a:spcPct val="90000"/>
              </a:lnSpc>
              <a:spcBef>
                <a:spcPts val="1000"/>
              </a:spcBef>
              <a:spcAft>
                <a:spcPts val="0"/>
              </a:spcAft>
              <a:buClr>
                <a:srgbClr val="888888"/>
              </a:buClr>
              <a:buSzPts val="2400"/>
              <a:buFont typeface="Calibri"/>
              <a:buNone/>
              <a:defRPr sz="2400">
                <a:solidFill>
                  <a:srgbClr val="888888"/>
                </a:solidFill>
              </a:defRPr>
            </a:lvl3pPr>
            <a:lvl4pPr indent="-228600" lvl="3" marL="1828800" algn="l">
              <a:lnSpc>
                <a:spcPct val="90000"/>
              </a:lnSpc>
              <a:spcBef>
                <a:spcPts val="1000"/>
              </a:spcBef>
              <a:spcAft>
                <a:spcPts val="0"/>
              </a:spcAft>
              <a:buClr>
                <a:srgbClr val="888888"/>
              </a:buClr>
              <a:buSzPts val="2400"/>
              <a:buFont typeface="Calibri"/>
              <a:buNone/>
              <a:defRPr sz="2400">
                <a:solidFill>
                  <a:srgbClr val="888888"/>
                </a:solidFill>
              </a:defRPr>
            </a:lvl4pPr>
            <a:lvl5pPr indent="-228600" lvl="4" marL="2286000" algn="l">
              <a:lnSpc>
                <a:spcPct val="90000"/>
              </a:lnSpc>
              <a:spcBef>
                <a:spcPts val="1000"/>
              </a:spcBef>
              <a:spcAft>
                <a:spcPts val="0"/>
              </a:spcAft>
              <a:buClr>
                <a:srgbClr val="888888"/>
              </a:buClr>
              <a:buSzPts val="2400"/>
              <a:buFont typeface="Calibri"/>
              <a:buNone/>
              <a:defRPr sz="2400">
                <a:solidFill>
                  <a:srgbClr val="888888"/>
                </a:solidFill>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0" name="Google Shape;20;p18"/>
          <p:cNvSpPr txBox="1"/>
          <p:nvPr>
            <p:ph idx="12" type="sldNum"/>
          </p:nvPr>
        </p:nvSpPr>
        <p:spPr>
          <a:xfrm>
            <a:off x="11095178" y="6414761"/>
            <a:ext cx="258623" cy="248303"/>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1" name="Shape 21"/>
        <p:cNvGrpSpPr/>
        <p:nvPr/>
      </p:nvGrpSpPr>
      <p:grpSpPr>
        <a:xfrm>
          <a:off x="0" y="0"/>
          <a:ext cx="0" cy="0"/>
          <a:chOff x="0" y="0"/>
          <a:chExt cx="0" cy="0"/>
        </a:xfrm>
      </p:grpSpPr>
      <p:sp>
        <p:nvSpPr>
          <p:cNvPr id="22" name="Google Shape;22;p19"/>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3" name="Google Shape;23;p19"/>
          <p:cNvSpPr txBox="1"/>
          <p:nvPr>
            <p:ph idx="1" type="body"/>
          </p:nvPr>
        </p:nvSpPr>
        <p:spPr>
          <a:xfrm>
            <a:off x="838200" y="1825625"/>
            <a:ext cx="5181600" cy="435133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4" name="Google Shape;24;p19"/>
          <p:cNvSpPr txBox="1"/>
          <p:nvPr>
            <p:ph idx="12" type="sldNum"/>
          </p:nvPr>
        </p:nvSpPr>
        <p:spPr>
          <a:xfrm>
            <a:off x="11095178" y="6414761"/>
            <a:ext cx="258623" cy="248303"/>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25" name="Shape 25"/>
        <p:cNvGrpSpPr/>
        <p:nvPr/>
      </p:nvGrpSpPr>
      <p:grpSpPr>
        <a:xfrm>
          <a:off x="0" y="0"/>
          <a:ext cx="0" cy="0"/>
          <a:chOff x="0" y="0"/>
          <a:chExt cx="0" cy="0"/>
        </a:xfrm>
      </p:grpSpPr>
      <p:sp>
        <p:nvSpPr>
          <p:cNvPr id="26" name="Google Shape;26;p20"/>
          <p:cNvSpPr txBox="1"/>
          <p:nvPr>
            <p:ph type="title"/>
          </p:nvPr>
        </p:nvSpPr>
        <p:spPr>
          <a:xfrm>
            <a:off x="839787" y="365125"/>
            <a:ext cx="10515601"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7" name="Google Shape;27;p20"/>
          <p:cNvSpPr txBox="1"/>
          <p:nvPr>
            <p:ph idx="1" type="body"/>
          </p:nvPr>
        </p:nvSpPr>
        <p:spPr>
          <a:xfrm>
            <a:off x="839787" y="1681163"/>
            <a:ext cx="5157790" cy="823914"/>
          </a:xfrm>
          <a:prstGeom prst="rect">
            <a:avLst/>
          </a:prstGeom>
          <a:noFill/>
          <a:ln>
            <a:noFill/>
          </a:ln>
        </p:spPr>
        <p:txBody>
          <a:bodyPr anchorCtr="0" anchor="b"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2400"/>
              <a:buFont typeface="Calibri"/>
              <a:buNone/>
              <a:defRPr b="1" sz="2400"/>
            </a:lvl1pPr>
            <a:lvl2pPr indent="-228600" lvl="1" marL="914400" algn="l">
              <a:lnSpc>
                <a:spcPct val="90000"/>
              </a:lnSpc>
              <a:spcBef>
                <a:spcPts val="1000"/>
              </a:spcBef>
              <a:spcAft>
                <a:spcPts val="0"/>
              </a:spcAft>
              <a:buClr>
                <a:srgbClr val="000000"/>
              </a:buClr>
              <a:buSzPts val="2400"/>
              <a:buFont typeface="Calibri"/>
              <a:buNone/>
              <a:defRPr b="1" sz="2400"/>
            </a:lvl2pPr>
            <a:lvl3pPr indent="-228600" lvl="2" marL="1371600" algn="l">
              <a:lnSpc>
                <a:spcPct val="90000"/>
              </a:lnSpc>
              <a:spcBef>
                <a:spcPts val="1000"/>
              </a:spcBef>
              <a:spcAft>
                <a:spcPts val="0"/>
              </a:spcAft>
              <a:buClr>
                <a:srgbClr val="000000"/>
              </a:buClr>
              <a:buSzPts val="2400"/>
              <a:buFont typeface="Calibri"/>
              <a:buNone/>
              <a:defRPr b="1" sz="2400"/>
            </a:lvl3pPr>
            <a:lvl4pPr indent="-228600" lvl="3" marL="1828800" algn="l">
              <a:lnSpc>
                <a:spcPct val="90000"/>
              </a:lnSpc>
              <a:spcBef>
                <a:spcPts val="1000"/>
              </a:spcBef>
              <a:spcAft>
                <a:spcPts val="0"/>
              </a:spcAft>
              <a:buClr>
                <a:srgbClr val="000000"/>
              </a:buClr>
              <a:buSzPts val="2400"/>
              <a:buFont typeface="Calibri"/>
              <a:buNone/>
              <a:defRPr b="1" sz="2400"/>
            </a:lvl4pPr>
            <a:lvl5pPr indent="-228600" lvl="4" marL="2286000" algn="l">
              <a:lnSpc>
                <a:spcPct val="90000"/>
              </a:lnSpc>
              <a:spcBef>
                <a:spcPts val="1000"/>
              </a:spcBef>
              <a:spcAft>
                <a:spcPts val="0"/>
              </a:spcAft>
              <a:buClr>
                <a:srgbClr val="000000"/>
              </a:buClr>
              <a:buSzPts val="2400"/>
              <a:buFont typeface="Calibri"/>
              <a:buNone/>
              <a:defRPr b="1" sz="24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8" name="Google Shape;28;p20"/>
          <p:cNvSpPr txBox="1"/>
          <p:nvPr>
            <p:ph idx="2" type="body"/>
          </p:nvPr>
        </p:nvSpPr>
        <p:spPr>
          <a:xfrm>
            <a:off x="6172200" y="1681163"/>
            <a:ext cx="5183188" cy="823914"/>
          </a:xfrm>
          <a:prstGeom prst="rect">
            <a:avLst/>
          </a:prstGeom>
          <a:noFill/>
          <a:ln>
            <a:noFill/>
          </a:ln>
        </p:spPr>
        <p:txBody>
          <a:bodyPr anchorCtr="0" anchor="b"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9" name="Google Shape;29;p20"/>
          <p:cNvSpPr txBox="1"/>
          <p:nvPr>
            <p:ph idx="12" type="sldNum"/>
          </p:nvPr>
        </p:nvSpPr>
        <p:spPr>
          <a:xfrm>
            <a:off x="11095178" y="6414761"/>
            <a:ext cx="258623" cy="248303"/>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0" name="Shape 30"/>
        <p:cNvGrpSpPr/>
        <p:nvPr/>
      </p:nvGrpSpPr>
      <p:grpSpPr>
        <a:xfrm>
          <a:off x="0" y="0"/>
          <a:ext cx="0" cy="0"/>
          <a:chOff x="0" y="0"/>
          <a:chExt cx="0" cy="0"/>
        </a:xfrm>
      </p:grpSpPr>
      <p:sp>
        <p:nvSpPr>
          <p:cNvPr id="31" name="Google Shape;31;p21"/>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32" name="Google Shape;32;p21"/>
          <p:cNvSpPr txBox="1"/>
          <p:nvPr>
            <p:ph idx="12" type="sldNum"/>
          </p:nvPr>
        </p:nvSpPr>
        <p:spPr>
          <a:xfrm>
            <a:off x="11095178" y="6414761"/>
            <a:ext cx="258623" cy="248303"/>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3" name="Shape 33"/>
        <p:cNvGrpSpPr/>
        <p:nvPr/>
      </p:nvGrpSpPr>
      <p:grpSpPr>
        <a:xfrm>
          <a:off x="0" y="0"/>
          <a:ext cx="0" cy="0"/>
          <a:chOff x="0" y="0"/>
          <a:chExt cx="0" cy="0"/>
        </a:xfrm>
      </p:grpSpPr>
      <p:sp>
        <p:nvSpPr>
          <p:cNvPr id="34" name="Google Shape;34;p22"/>
          <p:cNvSpPr txBox="1"/>
          <p:nvPr>
            <p:ph idx="12" type="sldNum"/>
          </p:nvPr>
        </p:nvSpPr>
        <p:spPr>
          <a:xfrm>
            <a:off x="11095178" y="6414761"/>
            <a:ext cx="258623" cy="248303"/>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35" name="Shape 35"/>
        <p:cNvGrpSpPr/>
        <p:nvPr/>
      </p:nvGrpSpPr>
      <p:grpSpPr>
        <a:xfrm>
          <a:off x="0" y="0"/>
          <a:ext cx="0" cy="0"/>
          <a:chOff x="0" y="0"/>
          <a:chExt cx="0" cy="0"/>
        </a:xfrm>
      </p:grpSpPr>
      <p:sp>
        <p:nvSpPr>
          <p:cNvPr id="36" name="Google Shape;36;p23"/>
          <p:cNvSpPr txBox="1"/>
          <p:nvPr>
            <p:ph type="title"/>
          </p:nvPr>
        </p:nvSpPr>
        <p:spPr>
          <a:xfrm>
            <a:off x="839787" y="457200"/>
            <a:ext cx="3932240" cy="1600200"/>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000000"/>
              </a:buClr>
              <a:buSzPts val="3200"/>
              <a:buFont typeface="Calibri"/>
              <a:buNone/>
              <a:defRPr sz="32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37" name="Google Shape;37;p23"/>
          <p:cNvSpPr txBox="1"/>
          <p:nvPr>
            <p:ph idx="1" type="body"/>
          </p:nvPr>
        </p:nvSpPr>
        <p:spPr>
          <a:xfrm>
            <a:off x="5183187" y="987425"/>
            <a:ext cx="6172202" cy="4873625"/>
          </a:xfrm>
          <a:prstGeom prst="rect">
            <a:avLst/>
          </a:prstGeom>
          <a:noFill/>
          <a:ln>
            <a:noFill/>
          </a:ln>
        </p:spPr>
        <p:txBody>
          <a:bodyPr anchorCtr="0" anchor="t" bIns="45700" lIns="45700" spcFirstLastPara="1" rIns="45700" wrap="square" tIns="45700">
            <a:normAutofit/>
          </a:bodyPr>
          <a:lstStyle>
            <a:lvl1pPr indent="-431800" lvl="0" marL="457200" algn="l">
              <a:lnSpc>
                <a:spcPct val="90000"/>
              </a:lnSpc>
              <a:spcBef>
                <a:spcPts val="1000"/>
              </a:spcBef>
              <a:spcAft>
                <a:spcPts val="0"/>
              </a:spcAft>
              <a:buClr>
                <a:srgbClr val="000000"/>
              </a:buClr>
              <a:buSzPts val="3200"/>
              <a:buChar char="•"/>
              <a:defRPr sz="3200"/>
            </a:lvl1pPr>
            <a:lvl2pPr indent="-431800" lvl="1" marL="914400" algn="l">
              <a:lnSpc>
                <a:spcPct val="90000"/>
              </a:lnSpc>
              <a:spcBef>
                <a:spcPts val="1000"/>
              </a:spcBef>
              <a:spcAft>
                <a:spcPts val="0"/>
              </a:spcAft>
              <a:buClr>
                <a:srgbClr val="000000"/>
              </a:buClr>
              <a:buSzPts val="3200"/>
              <a:buChar char="•"/>
              <a:defRPr sz="3200"/>
            </a:lvl2pPr>
            <a:lvl3pPr indent="-431800" lvl="2" marL="1371600" algn="l">
              <a:lnSpc>
                <a:spcPct val="90000"/>
              </a:lnSpc>
              <a:spcBef>
                <a:spcPts val="1000"/>
              </a:spcBef>
              <a:spcAft>
                <a:spcPts val="0"/>
              </a:spcAft>
              <a:buClr>
                <a:srgbClr val="000000"/>
              </a:buClr>
              <a:buSzPts val="3200"/>
              <a:buChar char="•"/>
              <a:defRPr sz="3200"/>
            </a:lvl3pPr>
            <a:lvl4pPr indent="-431800" lvl="3" marL="1828800" algn="l">
              <a:lnSpc>
                <a:spcPct val="90000"/>
              </a:lnSpc>
              <a:spcBef>
                <a:spcPts val="1000"/>
              </a:spcBef>
              <a:spcAft>
                <a:spcPts val="0"/>
              </a:spcAft>
              <a:buClr>
                <a:srgbClr val="000000"/>
              </a:buClr>
              <a:buSzPts val="3200"/>
              <a:buChar char="•"/>
              <a:defRPr sz="3200"/>
            </a:lvl4pPr>
            <a:lvl5pPr indent="-431800" lvl="4" marL="2286000" algn="l">
              <a:lnSpc>
                <a:spcPct val="90000"/>
              </a:lnSpc>
              <a:spcBef>
                <a:spcPts val="1000"/>
              </a:spcBef>
              <a:spcAft>
                <a:spcPts val="0"/>
              </a:spcAft>
              <a:buClr>
                <a:srgbClr val="000000"/>
              </a:buClr>
              <a:buSzPts val="3200"/>
              <a:buChar char="•"/>
              <a:defRPr sz="32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38" name="Google Shape;38;p23"/>
          <p:cNvSpPr txBox="1"/>
          <p:nvPr>
            <p:ph idx="2" type="body"/>
          </p:nvPr>
        </p:nvSpPr>
        <p:spPr>
          <a:xfrm>
            <a:off x="839786" y="2057400"/>
            <a:ext cx="3932241" cy="381158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39" name="Google Shape;39;p23"/>
          <p:cNvSpPr txBox="1"/>
          <p:nvPr>
            <p:ph idx="12" type="sldNum"/>
          </p:nvPr>
        </p:nvSpPr>
        <p:spPr>
          <a:xfrm>
            <a:off x="11095178" y="6414761"/>
            <a:ext cx="258623" cy="248303"/>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40" name="Shape 40"/>
        <p:cNvGrpSpPr/>
        <p:nvPr/>
      </p:nvGrpSpPr>
      <p:grpSpPr>
        <a:xfrm>
          <a:off x="0" y="0"/>
          <a:ext cx="0" cy="0"/>
          <a:chOff x="0" y="0"/>
          <a:chExt cx="0" cy="0"/>
        </a:xfrm>
      </p:grpSpPr>
      <p:sp>
        <p:nvSpPr>
          <p:cNvPr id="41" name="Google Shape;41;p24"/>
          <p:cNvSpPr txBox="1"/>
          <p:nvPr>
            <p:ph type="title"/>
          </p:nvPr>
        </p:nvSpPr>
        <p:spPr>
          <a:xfrm>
            <a:off x="839787" y="457200"/>
            <a:ext cx="3932240" cy="1600200"/>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000000"/>
              </a:buClr>
              <a:buSzPts val="3200"/>
              <a:buFont typeface="Calibri"/>
              <a:buNone/>
              <a:defRPr sz="32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42" name="Google Shape;42;p24"/>
          <p:cNvSpPr/>
          <p:nvPr>
            <p:ph idx="2" type="pic"/>
          </p:nvPr>
        </p:nvSpPr>
        <p:spPr>
          <a:xfrm>
            <a:off x="5183187" y="987425"/>
            <a:ext cx="6172202"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1pPr>
            <a:lvl2pPr lvl="1"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lvl="2"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3pPr>
            <a:lvl4pPr lvl="3"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4pPr>
            <a:lvl5pPr lvl="4"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5pPr>
            <a:lvl6pPr lvl="5"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6pPr>
            <a:lvl7pPr lvl="6"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7pPr>
            <a:lvl8pPr lvl="7"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8pPr>
            <a:lvl9pPr lvl="8"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9pPr>
          </a:lstStyle>
          <a:p/>
        </p:txBody>
      </p:sp>
      <p:sp>
        <p:nvSpPr>
          <p:cNvPr id="43" name="Google Shape;43;p24"/>
          <p:cNvSpPr txBox="1"/>
          <p:nvPr>
            <p:ph idx="1" type="body"/>
          </p:nvPr>
        </p:nvSpPr>
        <p:spPr>
          <a:xfrm>
            <a:off x="839787" y="2057400"/>
            <a:ext cx="3932240" cy="3811588"/>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1600"/>
              <a:buFont typeface="Calibri"/>
              <a:buNone/>
              <a:defRPr sz="1600"/>
            </a:lvl1pPr>
            <a:lvl2pPr indent="-228600" lvl="1" marL="914400" algn="l">
              <a:lnSpc>
                <a:spcPct val="90000"/>
              </a:lnSpc>
              <a:spcBef>
                <a:spcPts val="1000"/>
              </a:spcBef>
              <a:spcAft>
                <a:spcPts val="0"/>
              </a:spcAft>
              <a:buClr>
                <a:srgbClr val="000000"/>
              </a:buClr>
              <a:buSzPts val="1600"/>
              <a:buFont typeface="Calibri"/>
              <a:buNone/>
              <a:defRPr sz="1600"/>
            </a:lvl2pPr>
            <a:lvl3pPr indent="-228600" lvl="2" marL="1371600" algn="l">
              <a:lnSpc>
                <a:spcPct val="90000"/>
              </a:lnSpc>
              <a:spcBef>
                <a:spcPts val="1000"/>
              </a:spcBef>
              <a:spcAft>
                <a:spcPts val="0"/>
              </a:spcAft>
              <a:buClr>
                <a:srgbClr val="000000"/>
              </a:buClr>
              <a:buSzPts val="1600"/>
              <a:buFont typeface="Calibri"/>
              <a:buNone/>
              <a:defRPr sz="1600"/>
            </a:lvl3pPr>
            <a:lvl4pPr indent="-228600" lvl="3" marL="1828800" algn="l">
              <a:lnSpc>
                <a:spcPct val="90000"/>
              </a:lnSpc>
              <a:spcBef>
                <a:spcPts val="1000"/>
              </a:spcBef>
              <a:spcAft>
                <a:spcPts val="0"/>
              </a:spcAft>
              <a:buClr>
                <a:srgbClr val="000000"/>
              </a:buClr>
              <a:buSzPts val="1600"/>
              <a:buFont typeface="Calibri"/>
              <a:buNone/>
              <a:defRPr sz="1600"/>
            </a:lvl4pPr>
            <a:lvl5pPr indent="-228600" lvl="4" marL="2286000" algn="l">
              <a:lnSpc>
                <a:spcPct val="90000"/>
              </a:lnSpc>
              <a:spcBef>
                <a:spcPts val="1000"/>
              </a:spcBef>
              <a:spcAft>
                <a:spcPts val="0"/>
              </a:spcAft>
              <a:buClr>
                <a:srgbClr val="000000"/>
              </a:buClr>
              <a:buSzPts val="1600"/>
              <a:buFont typeface="Calibri"/>
              <a:buNone/>
              <a:defRPr sz="16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44" name="Google Shape;44;p24"/>
          <p:cNvSpPr txBox="1"/>
          <p:nvPr>
            <p:ph idx="12" type="sldNum"/>
          </p:nvPr>
        </p:nvSpPr>
        <p:spPr>
          <a:xfrm>
            <a:off x="11095178" y="6414761"/>
            <a:ext cx="258623" cy="248303"/>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2pPr>
            <a:lvl3pPr lvl="2"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3pPr>
            <a:lvl4pPr lvl="3"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4pPr>
            <a:lvl5pPr lvl="4"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5pPr>
            <a:lvl6pPr lvl="5"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6pPr>
            <a:lvl7pPr lvl="6"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7pPr>
            <a:lvl8pPr lvl="7"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8pPr>
            <a:lvl9pPr lvl="8"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9pPr>
          </a:lstStyle>
          <a:p/>
        </p:txBody>
      </p:sp>
      <p:sp>
        <p:nvSpPr>
          <p:cNvPr id="7" name="Google Shape;7;p15"/>
          <p:cNvSpPr txBox="1"/>
          <p:nvPr>
            <p:ph idx="1" type="body"/>
          </p:nvPr>
        </p:nvSpPr>
        <p:spPr>
          <a:xfrm>
            <a:off x="838200" y="1825625"/>
            <a:ext cx="10515600" cy="4351338"/>
          </a:xfrm>
          <a:prstGeom prst="rect">
            <a:avLst/>
          </a:prstGeom>
          <a:noFill/>
          <a:ln>
            <a:noFill/>
          </a:ln>
        </p:spPr>
        <p:txBody>
          <a:bodyPr anchorCtr="0" anchor="t" bIns="45700" lIns="45700" spcFirstLastPara="1" rIns="45700" wrap="square" tIns="45700">
            <a:normAutofit/>
          </a:bodyPr>
          <a:lstStyle>
            <a:lvl1pPr indent="-406400" lvl="0" marL="4572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1pPr>
            <a:lvl2pPr indent="-406400" lvl="1" marL="9144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406400" lvl="2" marL="13716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3pPr>
            <a:lvl4pPr indent="-406400" lvl="3" marL="18288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4pPr>
            <a:lvl5pPr indent="-406400" lvl="4" marL="22860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5pPr>
            <a:lvl6pPr indent="-406400" lvl="5" marL="27432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6pPr>
            <a:lvl7pPr indent="-406400" lvl="6" marL="32004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7pPr>
            <a:lvl8pPr indent="-406400" lvl="7" marL="36576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8pPr>
            <a:lvl9pPr indent="-406400" lvl="8" marL="41148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9pPr>
          </a:lstStyle>
          <a:p/>
        </p:txBody>
      </p:sp>
      <p:sp>
        <p:nvSpPr>
          <p:cNvPr id="8" name="Google Shape;8;p15"/>
          <p:cNvSpPr txBox="1"/>
          <p:nvPr>
            <p:ph idx="12" type="sldNum"/>
          </p:nvPr>
        </p:nvSpPr>
        <p:spPr>
          <a:xfrm>
            <a:off x="11095178" y="6414761"/>
            <a:ext cx="258623" cy="248303"/>
          </a:xfrm>
          <a:prstGeom prst="rect">
            <a:avLst/>
          </a:prstGeom>
          <a:noFill/>
          <a:ln>
            <a:noFill/>
          </a:ln>
        </p:spPr>
        <p:txBody>
          <a:bodyPr anchorCtr="0" anchor="ctr" bIns="45700" lIns="45700" spcFirstLastPara="1" rIns="45700" wrap="square" tIns="45700">
            <a:sp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image" Target="../media/image11.png"/><Relationship Id="rId5"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8.png"/><Relationship Id="rId6" Type="http://schemas.openxmlformats.org/officeDocument/2006/relationships/image" Target="../media/image5.png"/><Relationship Id="rId7"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hyperlink" Target="https://onlinecyber.mmu.edu.my/" TargetMode="External"/><Relationship Id="rId5" Type="http://schemas.openxmlformats.org/officeDocument/2006/relationships/image" Target="../media/image2.png"/><Relationship Id="rId6"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2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8.jpg"/><Relationship Id="rId6"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9.png"/><Relationship Id="rId5"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hyperlink" Target="https://mmls.mmu.edu.my/" TargetMode="External"/><Relationship Id="rId5"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hyperlink" Target="https://mail.student.mmu.edu.my/" TargetMode="External"/><Relationship Id="rId5" Type="http://schemas.openxmlformats.org/officeDocument/2006/relationships/image" Target="../media/image32.png"/><Relationship Id="rId6"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25.png"/><Relationship Id="rId5"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hyperlink" Target="https://online.mmu.edu.my/" TargetMode="External"/><Relationship Id="rId5" Type="http://schemas.openxmlformats.org/officeDocument/2006/relationships/image" Target="../media/image29.png"/><Relationship Id="rId6"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40.png"/><Relationship Id="rId5" Type="http://schemas.openxmlformats.org/officeDocument/2006/relationships/image" Target="../media/image20.png"/><Relationship Id="rId6" Type="http://schemas.openxmlformats.org/officeDocument/2006/relationships/image" Target="../media/image22.jpg"/><Relationship Id="rId7" Type="http://schemas.openxmlformats.org/officeDocument/2006/relationships/image" Target="../media/image30.png"/><Relationship Id="rId8"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37.jpg"/><Relationship Id="rId5" Type="http://schemas.openxmlformats.org/officeDocument/2006/relationships/image" Target="../media/image38.png"/><Relationship Id="rId6"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image" Target="../media/image34.png"/><Relationship Id="rId5"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hyperlink" Target="http://itsd.mmu.edu.my/" TargetMode="External"/><Relationship Id="rId5"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0.png"/><Relationship Id="rId4" Type="http://schemas.openxmlformats.org/officeDocument/2006/relationships/image" Target="../media/image39.png"/><Relationship Id="rId5" Type="http://schemas.openxmlformats.org/officeDocument/2006/relationships/hyperlink" Target="mailto:itsdsupport@mmu.edu.my" TargetMode="External"/><Relationship Id="rId6"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0.png"/><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pic>
        <p:nvPicPr>
          <p:cNvPr descr="Picture 5" id="49" name="Google Shape;49;p1"/>
          <p:cNvPicPr preferRelativeResize="0"/>
          <p:nvPr/>
        </p:nvPicPr>
        <p:blipFill rotWithShape="1">
          <a:blip r:embed="rId3">
            <a:alphaModFix/>
          </a:blip>
          <a:srcRect b="0" l="0" r="0" t="0"/>
          <a:stretch/>
        </p:blipFill>
        <p:spPr>
          <a:xfrm>
            <a:off x="-1" y="1102936"/>
            <a:ext cx="12194481" cy="5812214"/>
          </a:xfrm>
          <a:prstGeom prst="rect">
            <a:avLst/>
          </a:prstGeom>
          <a:noFill/>
          <a:ln>
            <a:noFill/>
          </a:ln>
        </p:spPr>
      </p:pic>
      <p:sp>
        <p:nvSpPr>
          <p:cNvPr id="50" name="Google Shape;50;p1"/>
          <p:cNvSpPr/>
          <p:nvPr/>
        </p:nvSpPr>
        <p:spPr>
          <a:xfrm>
            <a:off x="-1" y="6335486"/>
            <a:ext cx="12194481" cy="613954"/>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1" name="Google Shape;51;p1"/>
          <p:cNvSpPr txBox="1"/>
          <p:nvPr>
            <p:ph idx="4294967295" type="ctrTitle"/>
          </p:nvPr>
        </p:nvSpPr>
        <p:spPr>
          <a:xfrm>
            <a:off x="7267" y="4766771"/>
            <a:ext cx="9687314" cy="1479552"/>
          </a:xfrm>
          <a:prstGeom prst="rect">
            <a:avLst/>
          </a:prstGeom>
          <a:solidFill>
            <a:srgbClr val="114EA1"/>
          </a:solid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rgbClr val="FFFFFF"/>
              </a:buClr>
              <a:buSzPts val="2100"/>
              <a:buFont typeface="Questrial"/>
              <a:buNone/>
            </a:pPr>
            <a:r>
              <a:rPr b="1" lang="en-US" sz="6000">
                <a:solidFill>
                  <a:srgbClr val="FFFFFF"/>
                </a:solidFill>
                <a:latin typeface="Questrial"/>
                <a:ea typeface="Questrial"/>
                <a:cs typeface="Questrial"/>
                <a:sym typeface="Questrial"/>
              </a:rPr>
              <a:t>  </a:t>
            </a:r>
            <a:r>
              <a:rPr b="1" i="0" lang="en-US" sz="6000" u="none" cap="none" strike="noStrike">
                <a:solidFill>
                  <a:srgbClr val="FFFFFF"/>
                </a:solidFill>
                <a:latin typeface="Questrial"/>
                <a:ea typeface="Questrial"/>
                <a:cs typeface="Questrial"/>
                <a:sym typeface="Questrial"/>
              </a:rPr>
              <a:t>IT  SERVICE  DIVISION </a:t>
            </a:r>
            <a:endParaRPr b="1" i="0" sz="6000" u="none" cap="none" strike="noStrike">
              <a:solidFill>
                <a:srgbClr val="000000"/>
              </a:solidFill>
              <a:latin typeface="Calibri"/>
              <a:ea typeface="Calibri"/>
              <a:cs typeface="Calibri"/>
              <a:sym typeface="Calibri"/>
            </a:endParaRPr>
          </a:p>
        </p:txBody>
      </p:sp>
      <p:sp>
        <p:nvSpPr>
          <p:cNvPr id="52" name="Google Shape;52;p1"/>
          <p:cNvSpPr/>
          <p:nvPr/>
        </p:nvSpPr>
        <p:spPr>
          <a:xfrm>
            <a:off x="9400079" y="4766771"/>
            <a:ext cx="294502" cy="1479552"/>
          </a:xfrm>
          <a:prstGeom prst="rect">
            <a:avLst/>
          </a:prstGeom>
          <a:solidFill>
            <a:srgbClr val="ED2025"/>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000000"/>
              </a:solidFill>
              <a:latin typeface="Calibri"/>
              <a:ea typeface="Calibri"/>
              <a:cs typeface="Calibri"/>
              <a:sym typeface="Calibri"/>
            </a:endParaRPr>
          </a:p>
        </p:txBody>
      </p:sp>
      <p:pic>
        <p:nvPicPr>
          <p:cNvPr descr="Picture 9" id="53" name="Google Shape;53;p1"/>
          <p:cNvPicPr preferRelativeResize="0"/>
          <p:nvPr/>
        </p:nvPicPr>
        <p:blipFill rotWithShape="1">
          <a:blip r:embed="rId4">
            <a:alphaModFix/>
          </a:blip>
          <a:srcRect b="0" l="0" r="0" t="0"/>
          <a:stretch/>
        </p:blipFill>
        <p:spPr>
          <a:xfrm>
            <a:off x="9771177" y="6372062"/>
            <a:ext cx="2220688" cy="546566"/>
          </a:xfrm>
          <a:prstGeom prst="rect">
            <a:avLst/>
          </a:prstGeom>
          <a:noFill/>
          <a:ln>
            <a:noFill/>
          </a:ln>
        </p:spPr>
      </p:pic>
      <p:pic>
        <p:nvPicPr>
          <p:cNvPr descr="Image" id="54" name="Google Shape;54;p1"/>
          <p:cNvPicPr preferRelativeResize="0"/>
          <p:nvPr/>
        </p:nvPicPr>
        <p:blipFill rotWithShape="1">
          <a:blip r:embed="rId5">
            <a:alphaModFix/>
          </a:blip>
          <a:srcRect b="0" l="0" r="0" t="0"/>
          <a:stretch/>
        </p:blipFill>
        <p:spPr>
          <a:xfrm>
            <a:off x="274801" y="156175"/>
            <a:ext cx="2575948" cy="75373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gb962461946_11_0"/>
          <p:cNvSpPr/>
          <p:nvPr/>
        </p:nvSpPr>
        <p:spPr>
          <a:xfrm>
            <a:off x="0" y="0"/>
            <a:ext cx="2749265"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60" name="Google Shape;60;gb962461946_11_0"/>
          <p:cNvPicPr preferRelativeResize="0"/>
          <p:nvPr/>
        </p:nvPicPr>
        <p:blipFill rotWithShape="1">
          <a:blip r:embed="rId3">
            <a:alphaModFix/>
          </a:blip>
          <a:srcRect b="0" l="0" r="0" t="0"/>
          <a:stretch/>
        </p:blipFill>
        <p:spPr>
          <a:xfrm>
            <a:off x="4297846" y="0"/>
            <a:ext cx="7205638" cy="1120877"/>
          </a:xfrm>
          <a:prstGeom prst="rect">
            <a:avLst/>
          </a:prstGeom>
          <a:noFill/>
          <a:ln>
            <a:noFill/>
          </a:ln>
        </p:spPr>
      </p:pic>
      <p:pic>
        <p:nvPicPr>
          <p:cNvPr id="61" name="Google Shape;61;gb962461946_11_0"/>
          <p:cNvPicPr preferRelativeResize="0"/>
          <p:nvPr/>
        </p:nvPicPr>
        <p:blipFill rotWithShape="1">
          <a:blip r:embed="rId4">
            <a:alphaModFix/>
          </a:blip>
          <a:srcRect b="0" l="0" r="0" t="0"/>
          <a:stretch/>
        </p:blipFill>
        <p:spPr>
          <a:xfrm>
            <a:off x="3204837" y="1459060"/>
            <a:ext cx="8531441" cy="505025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2"/>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HIGH LEVEL ORGANIZATION CHART</a:t>
            </a:r>
            <a:endParaRPr>
              <a:solidFill>
                <a:schemeClr val="lt1"/>
              </a:solidFill>
            </a:endParaRPr>
          </a:p>
        </p:txBody>
      </p:sp>
      <p:sp>
        <p:nvSpPr>
          <p:cNvPr id="67" name="Google Shape;67;p2"/>
          <p:cNvSpPr/>
          <p:nvPr/>
        </p:nvSpPr>
        <p:spPr>
          <a:xfrm>
            <a:off x="430396" y="5171441"/>
            <a:ext cx="3568090" cy="1572259"/>
          </a:xfrm>
          <a:prstGeom prst="rect">
            <a:avLst/>
          </a:prstGeom>
          <a:solidFill>
            <a:srgbClr val="2F549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0" i="0" lang="en-US" sz="2000" u="none" cap="none" strike="noStrike">
                <a:solidFill>
                  <a:schemeClr val="lt1"/>
                </a:solidFill>
                <a:latin typeface="Calibri"/>
                <a:ea typeface="Calibri"/>
                <a:cs typeface="Calibri"/>
                <a:sym typeface="Calibri"/>
              </a:rPr>
              <a:t>SENIOR MANAGER BUSINESS OPERATION &amp; IT GOVERNANCE</a:t>
            </a:r>
            <a:endParaRPr b="0" i="0" sz="20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00"/>
              <a:buFont typeface="Arial"/>
              <a:buNone/>
            </a:pPr>
            <a:r>
              <a:t/>
            </a:r>
            <a:endParaRPr b="1" i="1" sz="20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00"/>
              <a:buFont typeface="Arial"/>
              <a:buNone/>
            </a:pPr>
            <a:r>
              <a:rPr b="1" i="1" lang="en-US" sz="2000" u="none" cap="none" strike="noStrike">
                <a:solidFill>
                  <a:schemeClr val="lt1"/>
                </a:solidFill>
                <a:latin typeface="Calibri"/>
                <a:ea typeface="Calibri"/>
                <a:cs typeface="Calibri"/>
                <a:sym typeface="Calibri"/>
              </a:rPr>
              <a:t>Fauziah Md Jaafar</a:t>
            </a:r>
            <a:endParaRPr b="0" i="0" sz="2000" u="none" cap="none" strike="noStrike">
              <a:solidFill>
                <a:srgbClr val="000000"/>
              </a:solidFill>
              <a:latin typeface="Arial"/>
              <a:ea typeface="Arial"/>
              <a:cs typeface="Arial"/>
              <a:sym typeface="Arial"/>
            </a:endParaRPr>
          </a:p>
        </p:txBody>
      </p:sp>
      <p:cxnSp>
        <p:nvCxnSpPr>
          <p:cNvPr id="68" name="Google Shape;68;p2"/>
          <p:cNvCxnSpPr/>
          <p:nvPr/>
        </p:nvCxnSpPr>
        <p:spPr>
          <a:xfrm flipH="1" rot="10800000">
            <a:off x="2179796" y="3513590"/>
            <a:ext cx="8016529" cy="1"/>
          </a:xfrm>
          <a:prstGeom prst="straightConnector1">
            <a:avLst/>
          </a:prstGeom>
          <a:noFill/>
          <a:ln cap="flat" cmpd="sng" w="9525">
            <a:solidFill>
              <a:schemeClr val="accent1"/>
            </a:solidFill>
            <a:prstDash val="solid"/>
            <a:miter lim="800000"/>
            <a:headEnd len="sm" w="sm" type="none"/>
            <a:tailEnd len="sm" w="sm" type="none"/>
          </a:ln>
        </p:spPr>
      </p:cxnSp>
      <p:cxnSp>
        <p:nvCxnSpPr>
          <p:cNvPr id="69" name="Google Shape;69;p2"/>
          <p:cNvCxnSpPr/>
          <p:nvPr/>
        </p:nvCxnSpPr>
        <p:spPr>
          <a:xfrm>
            <a:off x="2179796" y="3564390"/>
            <a:ext cx="0" cy="265355"/>
          </a:xfrm>
          <a:prstGeom prst="straightConnector1">
            <a:avLst/>
          </a:prstGeom>
          <a:noFill/>
          <a:ln cap="flat" cmpd="sng" w="9525">
            <a:solidFill>
              <a:schemeClr val="accent1"/>
            </a:solidFill>
            <a:prstDash val="solid"/>
            <a:miter lim="800000"/>
            <a:headEnd len="sm" w="sm" type="none"/>
            <a:tailEnd len="sm" w="sm" type="none"/>
          </a:ln>
        </p:spPr>
      </p:cxnSp>
      <p:sp>
        <p:nvSpPr>
          <p:cNvPr id="70" name="Google Shape;70;p2"/>
          <p:cNvSpPr/>
          <p:nvPr/>
        </p:nvSpPr>
        <p:spPr>
          <a:xfrm>
            <a:off x="4303382" y="5171441"/>
            <a:ext cx="3568090" cy="1572259"/>
          </a:xfrm>
          <a:prstGeom prst="rect">
            <a:avLst/>
          </a:prstGeom>
          <a:solidFill>
            <a:srgbClr val="2F549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0" i="0" lang="en-US" sz="2000" u="none" cap="none" strike="noStrike">
                <a:solidFill>
                  <a:schemeClr val="lt1"/>
                </a:solidFill>
                <a:latin typeface="Calibri"/>
                <a:ea typeface="Calibri"/>
                <a:cs typeface="Calibri"/>
                <a:sym typeface="Calibri"/>
              </a:rPr>
              <a:t> MANAGER MULTIMEDIA PRODUCT INNOVATION</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t/>
            </a:r>
            <a:endParaRPr b="1" i="1" sz="20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00"/>
              <a:buFont typeface="Arial"/>
              <a:buNone/>
            </a:pPr>
            <a:r>
              <a:rPr b="1" i="1" lang="en-US" sz="2000" u="none" cap="none" strike="noStrike">
                <a:solidFill>
                  <a:schemeClr val="lt1"/>
                </a:solidFill>
                <a:latin typeface="Calibri"/>
                <a:ea typeface="Calibri"/>
                <a:cs typeface="Calibri"/>
                <a:sym typeface="Calibri"/>
              </a:rPr>
              <a:t>Goh Beng Kiong (Acting)</a:t>
            </a:r>
            <a:endParaRPr b="0" i="0" sz="2000" u="none" cap="none" strike="noStrike">
              <a:solidFill>
                <a:srgbClr val="000000"/>
              </a:solidFill>
              <a:latin typeface="Arial"/>
              <a:ea typeface="Arial"/>
              <a:cs typeface="Arial"/>
              <a:sym typeface="Arial"/>
            </a:endParaRPr>
          </a:p>
        </p:txBody>
      </p:sp>
      <p:sp>
        <p:nvSpPr>
          <p:cNvPr id="71" name="Google Shape;71;p2"/>
          <p:cNvSpPr/>
          <p:nvPr/>
        </p:nvSpPr>
        <p:spPr>
          <a:xfrm>
            <a:off x="8286026" y="5171441"/>
            <a:ext cx="3568090" cy="1572260"/>
          </a:xfrm>
          <a:prstGeom prst="rect">
            <a:avLst/>
          </a:prstGeom>
          <a:solidFill>
            <a:srgbClr val="2F549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0" i="0" lang="en-US" sz="2000" u="none" cap="none" strike="noStrike">
                <a:solidFill>
                  <a:schemeClr val="lt1"/>
                </a:solidFill>
                <a:latin typeface="Calibri"/>
                <a:ea typeface="Calibri"/>
                <a:cs typeface="Calibri"/>
                <a:sym typeface="Calibri"/>
              </a:rPr>
              <a:t>SPECIALIST</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en-US" sz="2000" u="none" cap="none" strike="noStrike">
                <a:solidFill>
                  <a:schemeClr val="lt1"/>
                </a:solidFill>
                <a:latin typeface="Calibri"/>
                <a:ea typeface="Calibri"/>
                <a:cs typeface="Calibri"/>
                <a:sym typeface="Calibri"/>
              </a:rPr>
              <a:t>MEDIA SUPPORT UNIT</a:t>
            </a:r>
            <a:endParaRPr b="0" i="0" sz="20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00"/>
              <a:buFont typeface="Arial"/>
              <a:buNone/>
            </a:pPr>
            <a:r>
              <a:t/>
            </a:r>
            <a:endParaRPr b="0" i="0" sz="20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00"/>
              <a:buFont typeface="Arial"/>
              <a:buNone/>
            </a:pPr>
            <a:r>
              <a:rPr b="1" i="1" lang="en-US" sz="2000" u="none" cap="none" strike="noStrike">
                <a:solidFill>
                  <a:schemeClr val="lt1"/>
                </a:solidFill>
                <a:latin typeface="Calibri"/>
                <a:ea typeface="Calibri"/>
                <a:cs typeface="Calibri"/>
                <a:sym typeface="Calibri"/>
              </a:rPr>
              <a:t>Ahmad Hafidzuddin Abdul Aziz</a:t>
            </a:r>
            <a:endParaRPr b="0" i="0" sz="2000" u="none" cap="none" strike="noStrike">
              <a:solidFill>
                <a:srgbClr val="000000"/>
              </a:solidFill>
              <a:latin typeface="Arial"/>
              <a:ea typeface="Arial"/>
              <a:cs typeface="Arial"/>
              <a:sym typeface="Arial"/>
            </a:endParaRPr>
          </a:p>
        </p:txBody>
      </p:sp>
      <p:cxnSp>
        <p:nvCxnSpPr>
          <p:cNvPr id="72" name="Google Shape;72;p2"/>
          <p:cNvCxnSpPr/>
          <p:nvPr/>
        </p:nvCxnSpPr>
        <p:spPr>
          <a:xfrm rot="10800000">
            <a:off x="6026215" y="2810913"/>
            <a:ext cx="0" cy="709855"/>
          </a:xfrm>
          <a:prstGeom prst="straightConnector1">
            <a:avLst/>
          </a:prstGeom>
          <a:noFill/>
          <a:ln cap="flat" cmpd="sng" w="9525">
            <a:solidFill>
              <a:schemeClr val="accent1"/>
            </a:solidFill>
            <a:prstDash val="solid"/>
            <a:miter lim="800000"/>
            <a:headEnd len="sm" w="sm" type="none"/>
            <a:tailEnd len="sm" w="sm" type="none"/>
          </a:ln>
        </p:spPr>
      </p:cxnSp>
      <p:sp>
        <p:nvSpPr>
          <p:cNvPr id="73" name="Google Shape;73;p2"/>
          <p:cNvSpPr/>
          <p:nvPr/>
        </p:nvSpPr>
        <p:spPr>
          <a:xfrm>
            <a:off x="4325993" y="1499564"/>
            <a:ext cx="3545479" cy="1311349"/>
          </a:xfrm>
          <a:prstGeom prst="rect">
            <a:avLst/>
          </a:pr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0" i="0" lang="en-US" sz="2000" u="none" cap="none" strike="noStrike">
                <a:solidFill>
                  <a:schemeClr val="lt1"/>
                </a:solidFill>
                <a:latin typeface="Calibri"/>
                <a:ea typeface="Calibri"/>
                <a:cs typeface="Calibri"/>
                <a:sym typeface="Calibri"/>
              </a:rPr>
              <a:t>ASSISTANT GENERAL MANAGER/HEAD</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t/>
            </a:r>
            <a:endParaRPr b="1" i="1" sz="20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00"/>
              <a:buFont typeface="Arial"/>
              <a:buNone/>
            </a:pPr>
            <a:r>
              <a:rPr b="1" i="1" lang="en-US" sz="2000" u="none" cap="none" strike="noStrike">
                <a:solidFill>
                  <a:schemeClr val="lt1"/>
                </a:solidFill>
                <a:latin typeface="Calibri"/>
                <a:ea typeface="Calibri"/>
                <a:cs typeface="Calibri"/>
                <a:sym typeface="Calibri"/>
              </a:rPr>
              <a:t>Rita Kazirah Ab Rahim</a:t>
            </a:r>
            <a:endParaRPr b="0" i="0" sz="2000" u="none" cap="none" strike="noStrike">
              <a:solidFill>
                <a:srgbClr val="000000"/>
              </a:solidFill>
              <a:latin typeface="Arial"/>
              <a:ea typeface="Arial"/>
              <a:cs typeface="Arial"/>
              <a:sym typeface="Arial"/>
            </a:endParaRPr>
          </a:p>
        </p:txBody>
      </p:sp>
      <p:cxnSp>
        <p:nvCxnSpPr>
          <p:cNvPr id="74" name="Google Shape;74;p2"/>
          <p:cNvCxnSpPr>
            <a:stCxn id="70" idx="0"/>
          </p:cNvCxnSpPr>
          <p:nvPr/>
        </p:nvCxnSpPr>
        <p:spPr>
          <a:xfrm flipH="1" rot="10800000">
            <a:off x="6087427" y="3903041"/>
            <a:ext cx="11400" cy="1268400"/>
          </a:xfrm>
          <a:prstGeom prst="straightConnector1">
            <a:avLst/>
          </a:prstGeom>
          <a:noFill/>
          <a:ln cap="flat" cmpd="sng" w="9525">
            <a:solidFill>
              <a:schemeClr val="accent1"/>
            </a:solidFill>
            <a:prstDash val="solid"/>
            <a:miter lim="800000"/>
            <a:headEnd len="sm" w="sm" type="none"/>
            <a:tailEnd len="sm" w="sm" type="none"/>
          </a:ln>
        </p:spPr>
      </p:cxnSp>
      <p:pic>
        <p:nvPicPr>
          <p:cNvPr descr="Image" id="75" name="Google Shape;75;p2"/>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pic>
        <p:nvPicPr>
          <p:cNvPr id="76" name="Google Shape;76;p2"/>
          <p:cNvPicPr preferRelativeResize="0"/>
          <p:nvPr/>
        </p:nvPicPr>
        <p:blipFill rotWithShape="1">
          <a:blip r:embed="rId4">
            <a:alphaModFix/>
          </a:blip>
          <a:srcRect b="0" l="0" r="0" t="0"/>
          <a:stretch/>
        </p:blipFill>
        <p:spPr>
          <a:xfrm>
            <a:off x="2374899" y="1118750"/>
            <a:ext cx="2165351" cy="2165351"/>
          </a:xfrm>
          <a:prstGeom prst="ellipse">
            <a:avLst/>
          </a:prstGeom>
          <a:noFill/>
          <a:ln>
            <a:noFill/>
          </a:ln>
          <a:effectLst>
            <a:outerShdw blurRad="381000" sx="-80000" rotWithShape="0" dir="5400000" dist="292100" sy="-18000">
              <a:srgbClr val="000000">
                <a:alpha val="21568"/>
              </a:srgbClr>
            </a:outerShdw>
          </a:effectLst>
        </p:spPr>
      </p:pic>
      <p:pic>
        <p:nvPicPr>
          <p:cNvPr id="77" name="Google Shape;77;p2"/>
          <p:cNvPicPr preferRelativeResize="0"/>
          <p:nvPr/>
        </p:nvPicPr>
        <p:blipFill rotWithShape="1">
          <a:blip r:embed="rId5">
            <a:alphaModFix/>
          </a:blip>
          <a:srcRect b="0" l="0" r="0" t="0"/>
          <a:stretch/>
        </p:blipFill>
        <p:spPr>
          <a:xfrm>
            <a:off x="1268624" y="3520768"/>
            <a:ext cx="1942434" cy="1769039"/>
          </a:xfrm>
          <a:prstGeom prst="ellipse">
            <a:avLst/>
          </a:prstGeom>
          <a:noFill/>
          <a:ln>
            <a:noFill/>
          </a:ln>
          <a:effectLst>
            <a:outerShdw blurRad="381000" sx="-80000" rotWithShape="0" dir="5400000" dist="292100" sy="-18000">
              <a:srgbClr val="000000">
                <a:alpha val="21568"/>
              </a:srgbClr>
            </a:outerShdw>
          </a:effectLst>
        </p:spPr>
      </p:pic>
      <p:pic>
        <p:nvPicPr>
          <p:cNvPr id="78" name="Google Shape;78;p2"/>
          <p:cNvPicPr preferRelativeResize="0"/>
          <p:nvPr/>
        </p:nvPicPr>
        <p:blipFill rotWithShape="1">
          <a:blip r:embed="rId6">
            <a:alphaModFix/>
          </a:blip>
          <a:srcRect b="0" l="0" r="0" t="0"/>
          <a:stretch/>
        </p:blipFill>
        <p:spPr>
          <a:xfrm>
            <a:off x="5054998" y="3520767"/>
            <a:ext cx="1942434" cy="1769039"/>
          </a:xfrm>
          <a:prstGeom prst="ellipse">
            <a:avLst/>
          </a:prstGeom>
          <a:noFill/>
          <a:ln>
            <a:noFill/>
          </a:ln>
          <a:effectLst>
            <a:outerShdw blurRad="381000" sx="-80000" rotWithShape="0" dir="5400000" dist="292100" sy="-18000">
              <a:srgbClr val="000000">
                <a:alpha val="21568"/>
              </a:srgbClr>
            </a:outerShdw>
          </a:effectLst>
        </p:spPr>
      </p:pic>
      <p:pic>
        <p:nvPicPr>
          <p:cNvPr id="79" name="Google Shape;79;p2"/>
          <p:cNvPicPr preferRelativeResize="0"/>
          <p:nvPr/>
        </p:nvPicPr>
        <p:blipFill rotWithShape="1">
          <a:blip r:embed="rId7">
            <a:alphaModFix/>
          </a:blip>
          <a:srcRect b="0" l="0" r="0" t="0"/>
          <a:stretch/>
        </p:blipFill>
        <p:spPr>
          <a:xfrm>
            <a:off x="9243825" y="3510824"/>
            <a:ext cx="1905000" cy="1804382"/>
          </a:xfrm>
          <a:prstGeom prst="ellipse">
            <a:avLst/>
          </a:prstGeom>
          <a:noFill/>
          <a:ln>
            <a:noFill/>
          </a:ln>
          <a:effectLst>
            <a:outerShdw blurRad="381000" sx="-80000" rotWithShape="0" dir="5400000" dist="292100" sy="-18000">
              <a:srgbClr val="000000">
                <a:alpha val="21568"/>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4"/>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IDENTITY MANAGEMENT (IDM)</a:t>
            </a:r>
            <a:endParaRPr>
              <a:solidFill>
                <a:schemeClr val="lt1"/>
              </a:solidFill>
            </a:endParaRPr>
          </a:p>
        </p:txBody>
      </p:sp>
      <p:pic>
        <p:nvPicPr>
          <p:cNvPr descr="Image" id="85" name="Google Shape;85;p4"/>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sp>
        <p:nvSpPr>
          <p:cNvPr id="86" name="Google Shape;86;p4"/>
          <p:cNvSpPr/>
          <p:nvPr/>
        </p:nvSpPr>
        <p:spPr>
          <a:xfrm>
            <a:off x="-126721" y="1123441"/>
            <a:ext cx="4762094"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sng" cap="none" strike="noStrike">
                <a:solidFill>
                  <a:srgbClr val="0000FF"/>
                </a:solidFill>
                <a:latin typeface="Calibri"/>
                <a:ea typeface="Calibri"/>
                <a:cs typeface="Calibri"/>
                <a:sym typeface="Calibri"/>
                <a:hlinkClick r:id="rId4">
                  <a:extLst>
                    <a:ext uri="{A12FA001-AC4F-418D-AE19-62706E023703}">
                      <ahyp:hlinkClr val="tx"/>
                    </a:ext>
                  </a:extLst>
                </a:hlinkClick>
              </a:rPr>
              <a:t>https://spm.mmu.edu.my</a:t>
            </a:r>
            <a:r>
              <a:rPr b="1" i="0" lang="en-US" sz="2800" u="none" cap="none" strike="noStrike">
                <a:solidFill>
                  <a:srgbClr val="0000FF"/>
                </a:solidFill>
                <a:latin typeface="Calibri"/>
                <a:ea typeface="Calibri"/>
                <a:cs typeface="Calibri"/>
                <a:sym typeface="Calibri"/>
              </a:rPr>
              <a:t>   </a:t>
            </a:r>
            <a:endParaRPr b="1" i="0" sz="2800" u="none" cap="none" strike="noStrike">
              <a:solidFill>
                <a:srgbClr val="0000FF"/>
              </a:solidFill>
              <a:latin typeface="Calibri"/>
              <a:ea typeface="Calibri"/>
              <a:cs typeface="Calibri"/>
              <a:sym typeface="Calibri"/>
            </a:endParaRPr>
          </a:p>
        </p:txBody>
      </p:sp>
      <p:sp>
        <p:nvSpPr>
          <p:cNvPr id="87" name="Google Shape;87;p4"/>
          <p:cNvSpPr/>
          <p:nvPr/>
        </p:nvSpPr>
        <p:spPr>
          <a:xfrm>
            <a:off x="6030311" y="3362389"/>
            <a:ext cx="5793245" cy="3416279"/>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Student Password Management (SPM)</a:t>
            </a:r>
            <a:endParaRPr b="0" i="0" sz="2400" u="none" cap="none" strike="noStrike">
              <a:solidFill>
                <a:schemeClr val="dk1"/>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To allow Student to perform Self Services</a:t>
            </a:r>
            <a:endParaRPr b="0" i="0" sz="2400" u="none" cap="none" strike="noStrike">
              <a:solidFill>
                <a:schemeClr val="dk1"/>
              </a:solidFill>
              <a:latin typeface="Arial"/>
              <a:ea typeface="Arial"/>
              <a:cs typeface="Arial"/>
              <a:sym typeface="Arial"/>
            </a:endParaRPr>
          </a:p>
          <a:p>
            <a:pPr indent="-342900" lvl="2" marL="1257300" marR="0" rtl="0" algn="l">
              <a:lnSpc>
                <a:spcPct val="100000"/>
              </a:lnSpc>
              <a:spcBef>
                <a:spcPts val="0"/>
              </a:spcBef>
              <a:spcAft>
                <a:spcPts val="0"/>
              </a:spcAft>
              <a:buClr>
                <a:srgbClr val="0042C7"/>
              </a:buClr>
              <a:buSzPts val="1400"/>
              <a:buFont typeface="Noto Sans Symbols"/>
              <a:buChar char="⮚"/>
            </a:pPr>
            <a:r>
              <a:rPr b="1" i="0" lang="en-US" sz="2400" u="none" cap="none" strike="noStrike">
                <a:solidFill>
                  <a:schemeClr val="dk1"/>
                </a:solidFill>
                <a:latin typeface="Calibri"/>
                <a:ea typeface="Calibri"/>
                <a:cs typeface="Calibri"/>
                <a:sym typeface="Calibri"/>
              </a:rPr>
              <a:t>ID Activation </a:t>
            </a:r>
            <a:endParaRPr b="0" i="0" sz="2400" u="none" cap="none" strike="noStrike">
              <a:solidFill>
                <a:schemeClr val="dk1"/>
              </a:solidFill>
              <a:latin typeface="Arial"/>
              <a:ea typeface="Arial"/>
              <a:cs typeface="Arial"/>
              <a:sym typeface="Arial"/>
            </a:endParaRPr>
          </a:p>
          <a:p>
            <a:pPr indent="-342900" lvl="2" marL="1257300" marR="0" rtl="0" algn="l">
              <a:lnSpc>
                <a:spcPct val="100000"/>
              </a:lnSpc>
              <a:spcBef>
                <a:spcPts val="0"/>
              </a:spcBef>
              <a:spcAft>
                <a:spcPts val="0"/>
              </a:spcAft>
              <a:buClr>
                <a:srgbClr val="0042C7"/>
              </a:buClr>
              <a:buSzPts val="1400"/>
              <a:buFont typeface="Noto Sans Symbols"/>
              <a:buChar char="⮚"/>
            </a:pPr>
            <a:r>
              <a:rPr b="1" i="0" lang="en-US" sz="2400" u="none" cap="none" strike="noStrike">
                <a:solidFill>
                  <a:schemeClr val="dk1"/>
                </a:solidFill>
                <a:latin typeface="Calibri"/>
                <a:ea typeface="Calibri"/>
                <a:cs typeface="Calibri"/>
                <a:sym typeface="Calibri"/>
              </a:rPr>
              <a:t>Password Reset</a:t>
            </a:r>
            <a:endParaRPr b="0" i="0" sz="2400" u="none" cap="none" strike="noStrike">
              <a:solidFill>
                <a:schemeClr val="dk1"/>
              </a:solidFill>
              <a:latin typeface="Arial"/>
              <a:ea typeface="Arial"/>
              <a:cs typeface="Arial"/>
              <a:sym typeface="Arial"/>
            </a:endParaRPr>
          </a:p>
          <a:p>
            <a:pPr indent="-342900" lvl="2" marL="1257300" marR="0" rtl="0" algn="l">
              <a:lnSpc>
                <a:spcPct val="100000"/>
              </a:lnSpc>
              <a:spcBef>
                <a:spcPts val="0"/>
              </a:spcBef>
              <a:spcAft>
                <a:spcPts val="0"/>
              </a:spcAft>
              <a:buClr>
                <a:srgbClr val="0042C7"/>
              </a:buClr>
              <a:buSzPts val="1400"/>
              <a:buFont typeface="Noto Sans Symbols"/>
              <a:buChar char="⮚"/>
            </a:pPr>
            <a:r>
              <a:rPr b="1" i="0" lang="en-US" sz="2400" u="none" cap="none" strike="noStrike">
                <a:solidFill>
                  <a:schemeClr val="dk1"/>
                </a:solidFill>
                <a:latin typeface="Calibri"/>
                <a:ea typeface="Calibri"/>
                <a:cs typeface="Calibri"/>
                <a:sym typeface="Calibri"/>
              </a:rPr>
              <a:t>Set Security Questions</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Objective of SPM</a:t>
            </a:r>
            <a:endParaRPr b="0" i="0" sz="2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600"/>
              <a:buFont typeface="Arial"/>
              <a:buChar char="•"/>
            </a:pPr>
            <a:r>
              <a:rPr b="0" i="0" lang="en-US" sz="2400" u="none" cap="none" strike="noStrike">
                <a:solidFill>
                  <a:schemeClr val="dk1"/>
                </a:solidFill>
                <a:latin typeface="Calibri"/>
                <a:ea typeface="Calibri"/>
                <a:cs typeface="Calibri"/>
                <a:sym typeface="Calibri"/>
              </a:rPr>
              <a:t>Single password to access all applications except WiFi service (to be integrated soon).</a:t>
            </a:r>
            <a:endParaRPr b="0" i="0" sz="2400" u="none" cap="none" strike="noStrike">
              <a:solidFill>
                <a:schemeClr val="dk1"/>
              </a:solidFill>
              <a:latin typeface="Calibri"/>
              <a:ea typeface="Calibri"/>
              <a:cs typeface="Calibri"/>
              <a:sym typeface="Calibri"/>
            </a:endParaRPr>
          </a:p>
        </p:txBody>
      </p:sp>
      <p:pic>
        <p:nvPicPr>
          <p:cNvPr id="88" name="Google Shape;88;p4"/>
          <p:cNvPicPr preferRelativeResize="0"/>
          <p:nvPr/>
        </p:nvPicPr>
        <p:blipFill rotWithShape="1">
          <a:blip r:embed="rId5">
            <a:alphaModFix/>
          </a:blip>
          <a:srcRect b="0" l="0" r="0" t="0"/>
          <a:stretch/>
        </p:blipFill>
        <p:spPr>
          <a:xfrm>
            <a:off x="481627" y="1795572"/>
            <a:ext cx="5140266" cy="4280174"/>
          </a:xfrm>
          <a:prstGeom prst="rect">
            <a:avLst/>
          </a:prstGeom>
          <a:noFill/>
          <a:ln>
            <a:noFill/>
          </a:ln>
        </p:spPr>
      </p:pic>
      <p:pic>
        <p:nvPicPr>
          <p:cNvPr id="89" name="Google Shape;89;p4"/>
          <p:cNvPicPr preferRelativeResize="0"/>
          <p:nvPr/>
        </p:nvPicPr>
        <p:blipFill rotWithShape="1">
          <a:blip r:embed="rId6">
            <a:alphaModFix/>
          </a:blip>
          <a:srcRect b="69232" l="13023" r="13781" t="16472"/>
          <a:stretch/>
        </p:blipFill>
        <p:spPr>
          <a:xfrm>
            <a:off x="4599506" y="974490"/>
            <a:ext cx="7592494" cy="2296455"/>
          </a:xfrm>
          <a:prstGeom prst="rect">
            <a:avLst/>
          </a:prstGeom>
          <a:noFill/>
          <a:ln>
            <a:noFill/>
          </a:ln>
        </p:spPr>
      </p:pic>
      <p:sp>
        <p:nvSpPr>
          <p:cNvPr id="90" name="Google Shape;90;p4"/>
          <p:cNvSpPr/>
          <p:nvPr/>
        </p:nvSpPr>
        <p:spPr>
          <a:xfrm>
            <a:off x="2254326" y="5372834"/>
            <a:ext cx="3879670" cy="1405823"/>
          </a:xfrm>
          <a:prstGeom prst="snip2DiagRect">
            <a:avLst>
              <a:gd fmla="val 31767" name="adj1"/>
              <a:gd fmla="val 16667" name="adj2"/>
            </a:avLst>
          </a:prstGeom>
          <a:solidFill>
            <a:srgbClr val="FF0000"/>
          </a:solidFill>
          <a:ln cap="flat" cmpd="sng" w="12700">
            <a:solidFill>
              <a:srgbClr val="BA8C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Calibri"/>
                <a:ea typeface="Calibri"/>
                <a:cs typeface="Calibri"/>
                <a:sym typeface="Calibri"/>
              </a:rPr>
              <a:t>Your password supplied in the offer letter </a:t>
            </a:r>
            <a:r>
              <a:rPr b="1" i="0" lang="en-US" sz="2000" u="none" cap="none" strike="noStrike">
                <a:solidFill>
                  <a:srgbClr val="FFFF00"/>
                </a:solidFill>
                <a:latin typeface="Calibri"/>
                <a:ea typeface="Calibri"/>
                <a:cs typeface="Calibri"/>
                <a:sym typeface="Calibri"/>
              </a:rPr>
              <a:t>will expired on end of week 2 of academic calendar.</a:t>
            </a:r>
            <a:endParaRPr b="1" i="0" sz="2000" u="none" cap="none" strike="noStrike">
              <a:solidFill>
                <a:srgbClr val="FFFF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5"/>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IDM ACCOUNT ACTIVATION</a:t>
            </a:r>
            <a:endParaRPr>
              <a:solidFill>
                <a:schemeClr val="lt1"/>
              </a:solidFill>
            </a:endParaRPr>
          </a:p>
        </p:txBody>
      </p:sp>
      <p:pic>
        <p:nvPicPr>
          <p:cNvPr descr="Image" id="96" name="Google Shape;96;p5"/>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pic>
        <p:nvPicPr>
          <p:cNvPr id="97" name="Google Shape;97;p5"/>
          <p:cNvPicPr preferRelativeResize="0"/>
          <p:nvPr>
            <p:ph idx="1" type="body"/>
          </p:nvPr>
        </p:nvPicPr>
        <p:blipFill rotWithShape="1">
          <a:blip r:embed="rId4">
            <a:alphaModFix/>
          </a:blip>
          <a:srcRect b="17881" l="0" r="0" t="38645"/>
          <a:stretch/>
        </p:blipFill>
        <p:spPr>
          <a:xfrm>
            <a:off x="588427" y="1028277"/>
            <a:ext cx="11323194" cy="56958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7"/>
          <p:cNvSpPr txBox="1"/>
          <p:nvPr>
            <p:ph type="title"/>
          </p:nvPr>
        </p:nvSpPr>
        <p:spPr>
          <a:xfrm>
            <a:off x="2209019" y="284177"/>
            <a:ext cx="7772400" cy="787025"/>
          </a:xfrm>
          <a:prstGeom prst="rect">
            <a:avLst/>
          </a:prstGeom>
          <a:noFill/>
          <a:ln>
            <a:noFill/>
          </a:ln>
        </p:spPr>
        <p:txBody>
          <a:bodyPr anchorCtr="0" anchor="ctr" bIns="45700" lIns="91425" spcFirstLastPara="1" rIns="91425" wrap="square" tIns="45700">
            <a:normAutofit/>
          </a:bodyPr>
          <a:lstStyle/>
          <a:p>
            <a:pPr indent="0" lvl="0" marL="0" rtl="0" algn="ctr">
              <a:lnSpc>
                <a:spcPct val="85000"/>
              </a:lnSpc>
              <a:spcBef>
                <a:spcPts val="0"/>
              </a:spcBef>
              <a:spcAft>
                <a:spcPts val="0"/>
              </a:spcAft>
              <a:buClr>
                <a:srgbClr val="FFFFFF"/>
              </a:buClr>
              <a:buSzPts val="4000"/>
              <a:buNone/>
            </a:pPr>
            <a:r>
              <a:rPr lang="en-US"/>
              <a:t>IDM ACCOUNT ACTIVATION</a:t>
            </a:r>
            <a:endParaRPr/>
          </a:p>
        </p:txBody>
      </p:sp>
      <p:sp>
        <p:nvSpPr>
          <p:cNvPr id="103" name="Google Shape;103;p7"/>
          <p:cNvSpPr txBox="1"/>
          <p:nvPr>
            <p:ph idx="12" type="sldNum"/>
          </p:nvPr>
        </p:nvSpPr>
        <p:spPr>
          <a:xfrm>
            <a:off x="9789139" y="6422856"/>
            <a:ext cx="709698" cy="365125"/>
          </a:xfrm>
          <a:prstGeom prst="rect">
            <a:avLst/>
          </a:prstGeom>
          <a:noFill/>
          <a:ln>
            <a:noFill/>
          </a:ln>
        </p:spPr>
        <p:txBody>
          <a:bodyPr anchorCtr="0" anchor="ctr" bIns="45700" lIns="45700" spcFirstLastPara="1" rIns="91425" wrap="square" tIns="45700">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id="104" name="Google Shape;104;p7"/>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05" name="Google Shape;105;p7"/>
          <p:cNvPicPr preferRelativeResize="0"/>
          <p:nvPr/>
        </p:nvPicPr>
        <p:blipFill rotWithShape="1">
          <a:blip r:embed="rId4">
            <a:alphaModFix/>
          </a:blip>
          <a:srcRect b="0" l="0" r="0" t="0"/>
          <a:stretch/>
        </p:blipFill>
        <p:spPr>
          <a:xfrm>
            <a:off x="376143" y="284176"/>
            <a:ext cx="11438151" cy="550702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6"/>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 CREDENTIAL FOR NEW STUDENT</a:t>
            </a:r>
            <a:endParaRPr>
              <a:solidFill>
                <a:schemeClr val="lt1"/>
              </a:solidFill>
            </a:endParaRPr>
          </a:p>
        </p:txBody>
      </p:sp>
      <p:pic>
        <p:nvPicPr>
          <p:cNvPr descr="Image" id="111" name="Google Shape;111;p6"/>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pic>
        <p:nvPicPr>
          <p:cNvPr id="112" name="Google Shape;112;p6"/>
          <p:cNvPicPr preferRelativeResize="0"/>
          <p:nvPr/>
        </p:nvPicPr>
        <p:blipFill rotWithShape="1">
          <a:blip r:embed="rId4">
            <a:alphaModFix/>
          </a:blip>
          <a:srcRect b="25219" l="6849" r="2740" t="24799"/>
          <a:stretch/>
        </p:blipFill>
        <p:spPr>
          <a:xfrm>
            <a:off x="2393641" y="800722"/>
            <a:ext cx="8425114" cy="6057278"/>
          </a:xfrm>
          <a:prstGeom prst="rect">
            <a:avLst/>
          </a:prstGeom>
          <a:noFill/>
          <a:ln>
            <a:noFill/>
          </a:ln>
        </p:spPr>
      </p:pic>
      <p:pic>
        <p:nvPicPr>
          <p:cNvPr id="113" name="Google Shape;113;p6"/>
          <p:cNvPicPr preferRelativeResize="0"/>
          <p:nvPr/>
        </p:nvPicPr>
        <p:blipFill rotWithShape="1">
          <a:blip r:embed="rId5">
            <a:alphaModFix/>
          </a:blip>
          <a:srcRect b="12199" l="34159" r="46253" t="74432"/>
          <a:stretch/>
        </p:blipFill>
        <p:spPr>
          <a:xfrm>
            <a:off x="1463631" y="4410635"/>
            <a:ext cx="1860019" cy="2447365"/>
          </a:xfrm>
          <a:prstGeom prst="rect">
            <a:avLst/>
          </a:prstGeom>
          <a:noFill/>
          <a:ln>
            <a:noFill/>
          </a:ln>
        </p:spPr>
      </p:pic>
      <p:pic>
        <p:nvPicPr>
          <p:cNvPr descr="Image result for clip art important" id="114" name="Google Shape;114;p6"/>
          <p:cNvPicPr preferRelativeResize="0"/>
          <p:nvPr/>
        </p:nvPicPr>
        <p:blipFill rotWithShape="1">
          <a:blip r:embed="rId6">
            <a:alphaModFix/>
          </a:blip>
          <a:srcRect b="11782" l="7622" r="8544" t="0"/>
          <a:stretch/>
        </p:blipFill>
        <p:spPr>
          <a:xfrm rot="1720302">
            <a:off x="901532" y="905550"/>
            <a:ext cx="2712088" cy="164817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8"/>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sz="4200">
                <a:solidFill>
                  <a:schemeClr val="lt1"/>
                </a:solidFill>
              </a:rPr>
              <a:t>CAMPUS MANAGEMENT SYSTEM (CaMSys)</a:t>
            </a:r>
            <a:endParaRPr sz="4200">
              <a:solidFill>
                <a:schemeClr val="lt1"/>
              </a:solidFill>
            </a:endParaRPr>
          </a:p>
        </p:txBody>
      </p:sp>
      <p:pic>
        <p:nvPicPr>
          <p:cNvPr descr="Image" id="120" name="Google Shape;120;p8"/>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sp>
        <p:nvSpPr>
          <p:cNvPr id="121" name="Google Shape;121;p8"/>
          <p:cNvSpPr/>
          <p:nvPr/>
        </p:nvSpPr>
        <p:spPr>
          <a:xfrm>
            <a:off x="5257627" y="949224"/>
            <a:ext cx="6653994" cy="2677616"/>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CaMSys is self-service portal for students to manage (not limited to) :-</a:t>
            </a:r>
            <a:endParaRPr b="0" i="0" sz="2400" u="none" cap="none" strike="noStrike">
              <a:solidFill>
                <a:schemeClr val="dk1"/>
              </a:solidFill>
              <a:latin typeface="Arial"/>
              <a:ea typeface="Arial"/>
              <a:cs typeface="Arial"/>
              <a:sym typeface="Arial"/>
            </a:endParaRPr>
          </a:p>
          <a:p>
            <a:pPr indent="-285750" lvl="1" marL="285750" marR="0" rtl="0" algn="l">
              <a:lnSpc>
                <a:spcPct val="100000"/>
              </a:lnSpc>
              <a:spcBef>
                <a:spcPts val="0"/>
              </a:spcBef>
              <a:spcAft>
                <a:spcPts val="0"/>
              </a:spcAft>
              <a:buClr>
                <a:srgbClr val="0042C7"/>
              </a:buClr>
              <a:buSzPts val="1600"/>
              <a:buFont typeface="Noto Sans Symbols"/>
              <a:buChar char="⮚"/>
            </a:pPr>
            <a:r>
              <a:rPr b="1" i="0" lang="en-US" sz="2400" u="none" cap="none" strike="noStrike">
                <a:solidFill>
                  <a:srgbClr val="2E75B5"/>
                </a:solidFill>
                <a:latin typeface="Calibri"/>
                <a:ea typeface="Calibri"/>
                <a:cs typeface="Calibri"/>
                <a:sym typeface="Calibri"/>
              </a:rPr>
              <a:t>Course registration </a:t>
            </a:r>
            <a:endParaRPr b="0" i="0" sz="2400" u="none" cap="none" strike="noStrike">
              <a:solidFill>
                <a:srgbClr val="2E75B5"/>
              </a:solidFill>
              <a:latin typeface="Arial"/>
              <a:ea typeface="Arial"/>
              <a:cs typeface="Arial"/>
              <a:sym typeface="Arial"/>
            </a:endParaRPr>
          </a:p>
          <a:p>
            <a:pPr indent="-285750" lvl="1" marL="285750" marR="0" rtl="0" algn="l">
              <a:lnSpc>
                <a:spcPct val="100000"/>
              </a:lnSpc>
              <a:spcBef>
                <a:spcPts val="0"/>
              </a:spcBef>
              <a:spcAft>
                <a:spcPts val="0"/>
              </a:spcAft>
              <a:buClr>
                <a:srgbClr val="0042C7"/>
              </a:buClr>
              <a:buSzPts val="1600"/>
              <a:buFont typeface="Noto Sans Symbols"/>
              <a:buChar char="⮚"/>
            </a:pPr>
            <a:r>
              <a:rPr b="1" i="0" lang="en-US" sz="2400" u="none" cap="none" strike="noStrike">
                <a:solidFill>
                  <a:srgbClr val="2E75B5"/>
                </a:solidFill>
                <a:latin typeface="Calibri"/>
                <a:ea typeface="Calibri"/>
                <a:cs typeface="Calibri"/>
                <a:sym typeface="Calibri"/>
              </a:rPr>
              <a:t>Selection of modules</a:t>
            </a:r>
            <a:endParaRPr b="0" i="0" sz="2400" u="none" cap="none" strike="noStrike">
              <a:solidFill>
                <a:srgbClr val="2E75B5"/>
              </a:solidFill>
              <a:latin typeface="Arial"/>
              <a:ea typeface="Arial"/>
              <a:cs typeface="Arial"/>
              <a:sym typeface="Arial"/>
            </a:endParaRPr>
          </a:p>
          <a:p>
            <a:pPr indent="-285750" lvl="1" marL="285750" marR="0" rtl="0" algn="l">
              <a:lnSpc>
                <a:spcPct val="100000"/>
              </a:lnSpc>
              <a:spcBef>
                <a:spcPts val="0"/>
              </a:spcBef>
              <a:spcAft>
                <a:spcPts val="0"/>
              </a:spcAft>
              <a:buClr>
                <a:srgbClr val="0042C7"/>
              </a:buClr>
              <a:buSzPts val="1600"/>
              <a:buFont typeface="Noto Sans Symbols"/>
              <a:buChar char="⮚"/>
            </a:pPr>
            <a:r>
              <a:rPr b="1" i="0" lang="en-US" sz="2400" u="none" cap="none" strike="noStrike">
                <a:solidFill>
                  <a:srgbClr val="2E75B5"/>
                </a:solidFill>
                <a:latin typeface="Calibri"/>
                <a:ea typeface="Calibri"/>
                <a:cs typeface="Calibri"/>
                <a:sym typeface="Calibri"/>
              </a:rPr>
              <a:t>Check examination results </a:t>
            </a:r>
            <a:endParaRPr b="1" i="0" sz="2400" u="none" cap="none" strike="noStrike">
              <a:solidFill>
                <a:srgbClr val="2E75B5"/>
              </a:solidFill>
              <a:latin typeface="Calibri"/>
              <a:ea typeface="Calibri"/>
              <a:cs typeface="Calibri"/>
              <a:sym typeface="Calibri"/>
            </a:endParaRPr>
          </a:p>
          <a:p>
            <a:pPr indent="-285750" lvl="1" marL="285750" marR="0" rtl="0" algn="l">
              <a:lnSpc>
                <a:spcPct val="100000"/>
              </a:lnSpc>
              <a:spcBef>
                <a:spcPts val="0"/>
              </a:spcBef>
              <a:spcAft>
                <a:spcPts val="0"/>
              </a:spcAft>
              <a:buClr>
                <a:srgbClr val="0042C7"/>
              </a:buClr>
              <a:buSzPts val="1600"/>
              <a:buFont typeface="Noto Sans Symbols"/>
              <a:buChar char="⮚"/>
            </a:pPr>
            <a:r>
              <a:rPr b="1" i="0" lang="en-US" sz="2400" u="none" cap="none" strike="noStrike">
                <a:solidFill>
                  <a:srgbClr val="2E75B5"/>
                </a:solidFill>
                <a:latin typeface="Calibri"/>
                <a:ea typeface="Calibri"/>
                <a:cs typeface="Calibri"/>
                <a:sym typeface="Calibri"/>
              </a:rPr>
              <a:t>Payment status</a:t>
            </a:r>
            <a:endParaRPr b="0" i="0" sz="2400" u="none" cap="none" strike="noStrike">
              <a:solidFill>
                <a:srgbClr val="2E75B5"/>
              </a:solidFill>
              <a:latin typeface="Arial"/>
              <a:ea typeface="Arial"/>
              <a:cs typeface="Arial"/>
              <a:sym typeface="Arial"/>
            </a:endParaRPr>
          </a:p>
          <a:p>
            <a:pPr indent="-285750" lvl="1" marL="285750" marR="0" rtl="0" algn="l">
              <a:lnSpc>
                <a:spcPct val="100000"/>
              </a:lnSpc>
              <a:spcBef>
                <a:spcPts val="0"/>
              </a:spcBef>
              <a:spcAft>
                <a:spcPts val="0"/>
              </a:spcAft>
              <a:buClr>
                <a:srgbClr val="0042C7"/>
              </a:buClr>
              <a:buSzPts val="1600"/>
              <a:buFont typeface="Noto Sans Symbols"/>
              <a:buChar char="⮚"/>
            </a:pPr>
            <a:r>
              <a:rPr b="1" i="0" lang="en-US" sz="2400" u="none" cap="none" strike="noStrike">
                <a:solidFill>
                  <a:srgbClr val="2E75B5"/>
                </a:solidFill>
                <a:latin typeface="Calibri"/>
                <a:ea typeface="Calibri"/>
                <a:cs typeface="Calibri"/>
                <a:sym typeface="Calibri"/>
              </a:rPr>
              <a:t>Student attendance</a:t>
            </a:r>
            <a:endParaRPr b="0" i="0" sz="2400" u="none" cap="none" strike="noStrike">
              <a:solidFill>
                <a:srgbClr val="2E75B5"/>
              </a:solidFill>
              <a:latin typeface="Arial"/>
              <a:ea typeface="Arial"/>
              <a:cs typeface="Arial"/>
              <a:sym typeface="Arial"/>
            </a:endParaRPr>
          </a:p>
        </p:txBody>
      </p:sp>
      <p:pic>
        <p:nvPicPr>
          <p:cNvPr id="122" name="Google Shape;122;p8"/>
          <p:cNvPicPr preferRelativeResize="0"/>
          <p:nvPr/>
        </p:nvPicPr>
        <p:blipFill rotWithShape="1">
          <a:blip r:embed="rId4">
            <a:alphaModFix/>
          </a:blip>
          <a:srcRect b="0" l="0" r="0" t="0"/>
          <a:stretch/>
        </p:blipFill>
        <p:spPr>
          <a:xfrm>
            <a:off x="1142999" y="949224"/>
            <a:ext cx="3916681" cy="2642626"/>
          </a:xfrm>
          <a:prstGeom prst="rect">
            <a:avLst/>
          </a:prstGeom>
          <a:noFill/>
          <a:ln>
            <a:noFill/>
          </a:ln>
        </p:spPr>
      </p:pic>
      <p:pic>
        <p:nvPicPr>
          <p:cNvPr id="123" name="Google Shape;123;p8"/>
          <p:cNvPicPr preferRelativeResize="0"/>
          <p:nvPr/>
        </p:nvPicPr>
        <p:blipFill rotWithShape="1">
          <a:blip r:embed="rId5">
            <a:alphaModFix/>
          </a:blip>
          <a:srcRect b="0" l="0" r="0" t="0"/>
          <a:stretch/>
        </p:blipFill>
        <p:spPr>
          <a:xfrm>
            <a:off x="1203785" y="3647149"/>
            <a:ext cx="10028095" cy="30387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9"/>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MULTIMEDIA LEARNING SYSTEM (MMLS)</a:t>
            </a:r>
            <a:endParaRPr>
              <a:solidFill>
                <a:schemeClr val="lt1"/>
              </a:solidFill>
            </a:endParaRPr>
          </a:p>
        </p:txBody>
      </p:sp>
      <p:pic>
        <p:nvPicPr>
          <p:cNvPr descr="Image" id="129" name="Google Shape;129;p9"/>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sp>
        <p:nvSpPr>
          <p:cNvPr id="130" name="Google Shape;130;p9"/>
          <p:cNvSpPr/>
          <p:nvPr/>
        </p:nvSpPr>
        <p:spPr>
          <a:xfrm>
            <a:off x="3794938" y="6177366"/>
            <a:ext cx="6666057" cy="5847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sng" cap="none" strike="noStrike">
                <a:solidFill>
                  <a:schemeClr val="accent2"/>
                </a:solidFill>
                <a:latin typeface="Calibri"/>
                <a:ea typeface="Calibri"/>
                <a:cs typeface="Calibri"/>
                <a:sym typeface="Calibri"/>
                <a:hlinkClick r:id="rId4">
                  <a:extLst>
                    <a:ext uri="{A12FA001-AC4F-418D-AE19-62706E023703}">
                      <ahyp:hlinkClr val="tx"/>
                    </a:ext>
                  </a:extLst>
                </a:hlinkClick>
              </a:rPr>
              <a:t>https://mmls.mmu.edu.my</a:t>
            </a:r>
            <a:r>
              <a:rPr b="1" i="0" lang="en-US" sz="3200" u="none" cap="none" strike="noStrike">
                <a:solidFill>
                  <a:schemeClr val="accent2"/>
                </a:solidFill>
                <a:latin typeface="Calibri"/>
                <a:ea typeface="Calibri"/>
                <a:cs typeface="Calibri"/>
                <a:sym typeface="Calibri"/>
              </a:rPr>
              <a:t>  </a:t>
            </a:r>
            <a:endParaRPr b="1" i="0" sz="3200" u="none" cap="none" strike="noStrike">
              <a:solidFill>
                <a:schemeClr val="accent2"/>
              </a:solidFill>
              <a:latin typeface="Calibri"/>
              <a:ea typeface="Calibri"/>
              <a:cs typeface="Calibri"/>
              <a:sym typeface="Calibri"/>
            </a:endParaRPr>
          </a:p>
        </p:txBody>
      </p:sp>
      <p:pic>
        <p:nvPicPr>
          <p:cNvPr id="131" name="Google Shape;131;p9"/>
          <p:cNvPicPr preferRelativeResize="0"/>
          <p:nvPr/>
        </p:nvPicPr>
        <p:blipFill rotWithShape="1">
          <a:blip r:embed="rId5">
            <a:alphaModFix/>
          </a:blip>
          <a:srcRect b="0" l="0" r="0" t="0"/>
          <a:stretch/>
        </p:blipFill>
        <p:spPr>
          <a:xfrm>
            <a:off x="1335447" y="1233715"/>
            <a:ext cx="9521106" cy="49436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0"/>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MULTIMEDIA LEARNING SYSTEM (MMLS)</a:t>
            </a:r>
            <a:endParaRPr>
              <a:solidFill>
                <a:schemeClr val="lt1"/>
              </a:solidFill>
            </a:endParaRPr>
          </a:p>
        </p:txBody>
      </p:sp>
      <p:pic>
        <p:nvPicPr>
          <p:cNvPr descr="Image" id="137" name="Google Shape;137;p10"/>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sp>
        <p:nvSpPr>
          <p:cNvPr id="138" name="Google Shape;138;p10"/>
          <p:cNvSpPr txBox="1"/>
          <p:nvPr>
            <p:ph idx="1" type="body"/>
          </p:nvPr>
        </p:nvSpPr>
        <p:spPr>
          <a:xfrm>
            <a:off x="457201" y="1600200"/>
            <a:ext cx="7001434" cy="452596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t/>
            </a:r>
            <a:endParaRPr sz="2400"/>
          </a:p>
          <a:p>
            <a:pPr indent="0" lvl="0" marL="0" rtl="0" algn="l">
              <a:lnSpc>
                <a:spcPct val="90000"/>
              </a:lnSpc>
              <a:spcBef>
                <a:spcPts val="1400"/>
              </a:spcBef>
              <a:spcAft>
                <a:spcPts val="0"/>
              </a:spcAft>
              <a:buSzPts val="2400"/>
              <a:buNone/>
            </a:pPr>
            <a:r>
              <a:rPr b="1" lang="en-US" sz="3200">
                <a:solidFill>
                  <a:srgbClr val="0042C7"/>
                </a:solidFill>
              </a:rPr>
              <a:t>Why I need to access MMLS?	</a:t>
            </a:r>
            <a:endParaRPr sz="3200"/>
          </a:p>
          <a:p>
            <a:pPr indent="-182880" lvl="0" marL="182880" rtl="0" algn="l">
              <a:lnSpc>
                <a:spcPct val="90000"/>
              </a:lnSpc>
              <a:spcBef>
                <a:spcPts val="1400"/>
              </a:spcBef>
              <a:spcAft>
                <a:spcPts val="0"/>
              </a:spcAft>
              <a:buSzPts val="1800"/>
              <a:buChar char="▪"/>
            </a:pPr>
            <a:r>
              <a:rPr lang="en-US" sz="2400"/>
              <a:t>To read/download my learning material or lecture notes</a:t>
            </a:r>
            <a:endParaRPr sz="2400"/>
          </a:p>
          <a:p>
            <a:pPr indent="-182880" lvl="0" marL="182880" rtl="0" algn="l">
              <a:lnSpc>
                <a:spcPct val="90000"/>
              </a:lnSpc>
              <a:spcBef>
                <a:spcPts val="1400"/>
              </a:spcBef>
              <a:spcAft>
                <a:spcPts val="0"/>
              </a:spcAft>
              <a:buSzPts val="1800"/>
              <a:buChar char="▪"/>
            </a:pPr>
            <a:r>
              <a:rPr lang="en-US" sz="2400"/>
              <a:t>To read latest announcement from my lecturers regarding my courses</a:t>
            </a:r>
            <a:endParaRPr sz="2400"/>
          </a:p>
          <a:p>
            <a:pPr indent="-182880" lvl="0" marL="182880" rtl="0" algn="l">
              <a:lnSpc>
                <a:spcPct val="90000"/>
              </a:lnSpc>
              <a:spcBef>
                <a:spcPts val="1400"/>
              </a:spcBef>
              <a:spcAft>
                <a:spcPts val="0"/>
              </a:spcAft>
              <a:buSzPts val="1800"/>
              <a:buChar char="▪"/>
            </a:pPr>
            <a:r>
              <a:rPr lang="en-US" sz="2400"/>
              <a:t>To read the my course material at own pace</a:t>
            </a:r>
            <a:endParaRPr sz="2400"/>
          </a:p>
          <a:p>
            <a:pPr indent="-182880" lvl="0" marL="182880" rtl="0" algn="l">
              <a:lnSpc>
                <a:spcPct val="90000"/>
              </a:lnSpc>
              <a:spcBef>
                <a:spcPts val="1400"/>
              </a:spcBef>
              <a:spcAft>
                <a:spcPts val="0"/>
              </a:spcAft>
              <a:buSzPts val="1800"/>
              <a:buChar char="▪"/>
            </a:pPr>
            <a:r>
              <a:rPr lang="en-US" sz="2400"/>
              <a:t>To submit my assignment</a:t>
            </a:r>
            <a:endParaRPr sz="2400"/>
          </a:p>
          <a:p>
            <a:pPr indent="-182880" lvl="0" marL="182880" rtl="0" algn="l">
              <a:lnSpc>
                <a:spcPct val="90000"/>
              </a:lnSpc>
              <a:spcBef>
                <a:spcPts val="1400"/>
              </a:spcBef>
              <a:spcAft>
                <a:spcPts val="0"/>
              </a:spcAft>
              <a:buSzPts val="1800"/>
              <a:buChar char="▪"/>
            </a:pPr>
            <a:r>
              <a:rPr lang="en-US" sz="2400"/>
              <a:t>To communicate with my peers and lecturers</a:t>
            </a:r>
            <a:endParaRPr sz="2400"/>
          </a:p>
          <a:p>
            <a:pPr indent="0" lvl="0" marL="0" rtl="0" algn="l">
              <a:lnSpc>
                <a:spcPct val="90000"/>
              </a:lnSpc>
              <a:spcBef>
                <a:spcPts val="1400"/>
              </a:spcBef>
              <a:spcAft>
                <a:spcPts val="0"/>
              </a:spcAft>
              <a:buSzPts val="1800"/>
              <a:buNone/>
            </a:pPr>
            <a:r>
              <a:t/>
            </a:r>
            <a:endParaRPr sz="2400"/>
          </a:p>
          <a:p>
            <a:pPr indent="-68578" lvl="0" marL="182880" rtl="0" algn="l">
              <a:lnSpc>
                <a:spcPct val="90000"/>
              </a:lnSpc>
              <a:spcBef>
                <a:spcPts val="1400"/>
              </a:spcBef>
              <a:spcAft>
                <a:spcPts val="0"/>
              </a:spcAft>
              <a:buSzPts val="1800"/>
              <a:buNone/>
            </a:pPr>
            <a:r>
              <a:t/>
            </a:r>
            <a:endParaRPr sz="2400"/>
          </a:p>
          <a:p>
            <a:pPr indent="-68578" lvl="0" marL="182880" rtl="0" algn="l">
              <a:lnSpc>
                <a:spcPct val="90000"/>
              </a:lnSpc>
              <a:spcBef>
                <a:spcPts val="1400"/>
              </a:spcBef>
              <a:spcAft>
                <a:spcPts val="0"/>
              </a:spcAft>
              <a:buSzPts val="1800"/>
              <a:buNone/>
            </a:pPr>
            <a:r>
              <a:t/>
            </a:r>
            <a:endParaRPr sz="2400"/>
          </a:p>
          <a:p>
            <a:pPr indent="-68578" lvl="0" marL="182880" rtl="0" algn="l">
              <a:lnSpc>
                <a:spcPct val="90000"/>
              </a:lnSpc>
              <a:spcBef>
                <a:spcPts val="1400"/>
              </a:spcBef>
              <a:spcAft>
                <a:spcPts val="0"/>
              </a:spcAft>
              <a:buSzPts val="1800"/>
              <a:buNone/>
            </a:pPr>
            <a:r>
              <a:t/>
            </a:r>
            <a:endParaRPr sz="2400"/>
          </a:p>
          <a:p>
            <a:pPr indent="-68578" lvl="0" marL="182880" rtl="0" algn="l">
              <a:lnSpc>
                <a:spcPct val="90000"/>
              </a:lnSpc>
              <a:spcBef>
                <a:spcPts val="1400"/>
              </a:spcBef>
              <a:spcAft>
                <a:spcPts val="0"/>
              </a:spcAft>
              <a:buSzPts val="1800"/>
              <a:buNone/>
            </a:pPr>
            <a:r>
              <a:t/>
            </a:r>
            <a:endParaRPr sz="2400"/>
          </a:p>
          <a:p>
            <a:pPr indent="-68578" lvl="0" marL="182880" rtl="0" algn="l">
              <a:lnSpc>
                <a:spcPct val="90000"/>
              </a:lnSpc>
              <a:spcBef>
                <a:spcPts val="1400"/>
              </a:spcBef>
              <a:spcAft>
                <a:spcPts val="0"/>
              </a:spcAft>
              <a:buSzPts val="1800"/>
              <a:buNone/>
            </a:pPr>
            <a:r>
              <a:t/>
            </a:r>
            <a:endParaRPr sz="2400"/>
          </a:p>
        </p:txBody>
      </p:sp>
      <p:pic>
        <p:nvPicPr>
          <p:cNvPr id="139" name="Google Shape;139;p10"/>
          <p:cNvPicPr preferRelativeResize="0"/>
          <p:nvPr/>
        </p:nvPicPr>
        <p:blipFill rotWithShape="1">
          <a:blip r:embed="rId4">
            <a:alphaModFix/>
          </a:blip>
          <a:srcRect b="0" l="0" r="0" t="0"/>
          <a:stretch/>
        </p:blipFill>
        <p:spPr>
          <a:xfrm>
            <a:off x="7817224" y="1054396"/>
            <a:ext cx="4094397" cy="561756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1"/>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OFFICIAL MMU EMAIL</a:t>
            </a:r>
            <a:endParaRPr>
              <a:solidFill>
                <a:schemeClr val="lt1"/>
              </a:solidFill>
            </a:endParaRPr>
          </a:p>
        </p:txBody>
      </p:sp>
      <p:pic>
        <p:nvPicPr>
          <p:cNvPr descr="Image" id="145" name="Google Shape;145;p11"/>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sp>
        <p:nvSpPr>
          <p:cNvPr id="146" name="Google Shape;146;p11"/>
          <p:cNvSpPr/>
          <p:nvPr/>
        </p:nvSpPr>
        <p:spPr>
          <a:xfrm>
            <a:off x="1927845" y="5461478"/>
            <a:ext cx="4114266"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sng" cap="none" strike="noStrike">
                <a:solidFill>
                  <a:schemeClr val="lt1"/>
                </a:solidFill>
                <a:latin typeface="Calibri"/>
                <a:ea typeface="Calibri"/>
                <a:cs typeface="Calibri"/>
                <a:sym typeface="Calibri"/>
                <a:hlinkClick r:id="rId4">
                  <a:extLst>
                    <a:ext uri="{A12FA001-AC4F-418D-AE19-62706E023703}">
                      <ahyp:hlinkClr val="tx"/>
                    </a:ext>
                  </a:extLst>
                </a:hlinkClick>
              </a:rPr>
              <a:t>http://mail.mmu.edu.my</a:t>
            </a:r>
            <a:endParaRPr b="1" i="0" sz="2800" u="none" cap="none" strike="noStrike">
              <a:solidFill>
                <a:schemeClr val="lt1"/>
              </a:solidFill>
              <a:latin typeface="Calibri"/>
              <a:ea typeface="Calibri"/>
              <a:cs typeface="Calibri"/>
              <a:sym typeface="Calibri"/>
            </a:endParaRPr>
          </a:p>
        </p:txBody>
      </p:sp>
      <p:sp>
        <p:nvSpPr>
          <p:cNvPr id="147" name="Google Shape;147;p11"/>
          <p:cNvSpPr/>
          <p:nvPr/>
        </p:nvSpPr>
        <p:spPr>
          <a:xfrm>
            <a:off x="0" y="6059778"/>
            <a:ext cx="12191999" cy="830956"/>
          </a:xfrm>
          <a:prstGeom prst="rect">
            <a:avLst/>
          </a:prstGeom>
          <a:noFill/>
          <a:ln>
            <a:noFill/>
          </a:ln>
        </p:spPr>
        <p:txBody>
          <a:bodyPr anchorCtr="0" anchor="t" bIns="45700" lIns="91425" spcFirstLastPara="1" rIns="91425" wrap="square" tIns="45700">
            <a:spAutoFit/>
          </a:bodyPr>
          <a:lstStyle/>
          <a:p>
            <a:pPr indent="0" lvl="0" marL="18000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Student are advised to check the MMU official email regularly for any announcements and updates.</a:t>
            </a:r>
            <a:endParaRPr b="0" i="0" sz="2400" u="none" cap="none" strike="noStrike">
              <a:solidFill>
                <a:schemeClr val="dk1"/>
              </a:solidFill>
              <a:latin typeface="Calibri"/>
              <a:ea typeface="Calibri"/>
              <a:cs typeface="Calibri"/>
              <a:sym typeface="Calibri"/>
            </a:endParaRPr>
          </a:p>
        </p:txBody>
      </p:sp>
      <p:pic>
        <p:nvPicPr>
          <p:cNvPr id="148" name="Google Shape;148;p11"/>
          <p:cNvPicPr preferRelativeResize="0"/>
          <p:nvPr/>
        </p:nvPicPr>
        <p:blipFill rotWithShape="1">
          <a:blip r:embed="rId5">
            <a:alphaModFix/>
          </a:blip>
          <a:srcRect b="15038" l="31325" r="31886" t="11265"/>
          <a:stretch/>
        </p:blipFill>
        <p:spPr>
          <a:xfrm>
            <a:off x="6151205" y="1117174"/>
            <a:ext cx="5760416" cy="4832363"/>
          </a:xfrm>
          <a:prstGeom prst="rect">
            <a:avLst/>
          </a:prstGeom>
          <a:noFill/>
          <a:ln>
            <a:noFill/>
          </a:ln>
          <a:effectLst>
            <a:outerShdw blurRad="292100" rotWithShape="0" algn="tl" dir="2700000" dist="139700">
              <a:srgbClr val="333333">
                <a:alpha val="63921"/>
              </a:srgbClr>
            </a:outerShdw>
          </a:effectLst>
        </p:spPr>
      </p:pic>
      <p:sp>
        <p:nvSpPr>
          <p:cNvPr id="149" name="Google Shape;149;p11"/>
          <p:cNvSpPr/>
          <p:nvPr/>
        </p:nvSpPr>
        <p:spPr>
          <a:xfrm>
            <a:off x="7529098" y="4015287"/>
            <a:ext cx="1045028" cy="1499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0" name="Google Shape;150;p11"/>
          <p:cNvSpPr/>
          <p:nvPr/>
        </p:nvSpPr>
        <p:spPr>
          <a:xfrm>
            <a:off x="7529098" y="4375646"/>
            <a:ext cx="1045028" cy="1499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1" name="Google Shape;151;p11"/>
          <p:cNvSpPr txBox="1"/>
          <p:nvPr/>
        </p:nvSpPr>
        <p:spPr>
          <a:xfrm>
            <a:off x="7529098" y="3920072"/>
            <a:ext cx="2512173" cy="29234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FF0000"/>
                </a:solidFill>
                <a:latin typeface="Calibri"/>
                <a:ea typeface="Calibri"/>
                <a:cs typeface="Calibri"/>
                <a:sym typeface="Calibri"/>
              </a:rPr>
              <a:t>studentID@student.mmu.edu.my</a:t>
            </a:r>
            <a:endParaRPr b="1" i="0" sz="1300" u="none" cap="none" strike="noStrike">
              <a:solidFill>
                <a:srgbClr val="FF0000"/>
              </a:solidFill>
              <a:latin typeface="Calibri"/>
              <a:ea typeface="Calibri"/>
              <a:cs typeface="Calibri"/>
              <a:sym typeface="Calibri"/>
            </a:endParaRPr>
          </a:p>
        </p:txBody>
      </p:sp>
      <p:sp>
        <p:nvSpPr>
          <p:cNvPr id="152" name="Google Shape;152;p11"/>
          <p:cNvSpPr txBox="1"/>
          <p:nvPr/>
        </p:nvSpPr>
        <p:spPr>
          <a:xfrm>
            <a:off x="6710172" y="4308545"/>
            <a:ext cx="4108583" cy="29234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FF0000"/>
                </a:solidFill>
                <a:latin typeface="Calibri"/>
                <a:ea typeface="Calibri"/>
                <a:cs typeface="Calibri"/>
                <a:sym typeface="Calibri"/>
              </a:rPr>
              <a:t>Key in using your IDM password</a:t>
            </a:r>
            <a:endParaRPr b="1" i="0" sz="1300" u="none" cap="none" strike="noStrike">
              <a:solidFill>
                <a:srgbClr val="FF0000"/>
              </a:solidFill>
              <a:latin typeface="Calibri"/>
              <a:ea typeface="Calibri"/>
              <a:cs typeface="Calibri"/>
              <a:sym typeface="Calibri"/>
            </a:endParaRPr>
          </a:p>
        </p:txBody>
      </p:sp>
      <p:pic>
        <p:nvPicPr>
          <p:cNvPr id="153" name="Google Shape;153;p11"/>
          <p:cNvPicPr preferRelativeResize="0"/>
          <p:nvPr/>
        </p:nvPicPr>
        <p:blipFill rotWithShape="1">
          <a:blip r:embed="rId6">
            <a:alphaModFix/>
          </a:blip>
          <a:srcRect b="0" l="0" r="0" t="0"/>
          <a:stretch/>
        </p:blipFill>
        <p:spPr>
          <a:xfrm>
            <a:off x="167640" y="1117174"/>
            <a:ext cx="5874471" cy="369866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2"/>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WIRELESS NETWORK</a:t>
            </a:r>
            <a:endParaRPr>
              <a:solidFill>
                <a:schemeClr val="lt1"/>
              </a:solidFill>
            </a:endParaRPr>
          </a:p>
        </p:txBody>
      </p:sp>
      <p:pic>
        <p:nvPicPr>
          <p:cNvPr descr="Image" id="159" name="Google Shape;159;p12"/>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sp>
        <p:nvSpPr>
          <p:cNvPr id="160" name="Google Shape;160;p12"/>
          <p:cNvSpPr txBox="1"/>
          <p:nvPr>
            <p:ph idx="1" type="body"/>
          </p:nvPr>
        </p:nvSpPr>
        <p:spPr>
          <a:xfrm>
            <a:off x="249382" y="1104406"/>
            <a:ext cx="11942618" cy="42751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rPr lang="en-US" sz="2400"/>
              <a:t>Provider available at MMU :</a:t>
            </a:r>
            <a:endParaRPr sz="2400"/>
          </a:p>
          <a:p>
            <a:pPr indent="0" lvl="0" marL="0" rtl="0" algn="l">
              <a:lnSpc>
                <a:spcPct val="90000"/>
              </a:lnSpc>
              <a:spcBef>
                <a:spcPts val="1400"/>
              </a:spcBef>
              <a:spcAft>
                <a:spcPts val="0"/>
              </a:spcAft>
              <a:buSzPts val="1350"/>
              <a:buNone/>
            </a:pPr>
            <a:r>
              <a:t/>
            </a:r>
            <a:endParaRPr sz="2400"/>
          </a:p>
        </p:txBody>
      </p:sp>
      <p:sp>
        <p:nvSpPr>
          <p:cNvPr id="161" name="Google Shape;161;p12"/>
          <p:cNvSpPr/>
          <p:nvPr/>
        </p:nvSpPr>
        <p:spPr>
          <a:xfrm>
            <a:off x="1274453" y="2517448"/>
            <a:ext cx="2014514" cy="967967"/>
          </a:xfrm>
          <a:prstGeom prst="round2SameRect">
            <a:avLst>
              <a:gd fmla="val 16670" name="adj1"/>
              <a:gd fmla="val 0" name="adj2"/>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12"/>
          <p:cNvSpPr/>
          <p:nvPr/>
        </p:nvSpPr>
        <p:spPr>
          <a:xfrm>
            <a:off x="641336" y="2577551"/>
            <a:ext cx="669701" cy="669701"/>
          </a:xfrm>
          <a:prstGeom prst="teardrop">
            <a:avLst>
              <a:gd fmla="val 161539" name="adj"/>
            </a:avLst>
          </a:prstGeom>
          <a:gradFill>
            <a:gsLst>
              <a:gs pos="0">
                <a:srgbClr val="FA8D6F"/>
              </a:gs>
              <a:gs pos="50000">
                <a:srgbClr val="E85C0E"/>
              </a:gs>
              <a:gs pos="100000">
                <a:srgbClr val="D34A00"/>
              </a:gs>
            </a:gsLst>
            <a:lin ang="5400000" scaled="0"/>
          </a:gradFill>
          <a:ln>
            <a:noFill/>
          </a:ln>
          <a:effectLst>
            <a:outerShdw blurRad="50800" rotWithShape="0" algn="ctr" dir="5400000" dist="15875">
              <a:srgbClr val="000000">
                <a:alpha val="6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lt1"/>
                </a:solidFill>
                <a:latin typeface="Calibri"/>
                <a:ea typeface="Calibri"/>
                <a:cs typeface="Calibri"/>
                <a:sym typeface="Calibri"/>
              </a:rPr>
              <a:t>1</a:t>
            </a:r>
            <a:endParaRPr b="1" i="0" sz="2400" u="none" cap="none" strike="noStrike">
              <a:solidFill>
                <a:schemeClr val="lt1"/>
              </a:solidFill>
              <a:latin typeface="Calibri"/>
              <a:ea typeface="Calibri"/>
              <a:cs typeface="Calibri"/>
              <a:sym typeface="Calibri"/>
            </a:endParaRPr>
          </a:p>
        </p:txBody>
      </p:sp>
      <p:sp>
        <p:nvSpPr>
          <p:cNvPr id="163" name="Google Shape;163;p12"/>
          <p:cNvSpPr txBox="1"/>
          <p:nvPr/>
        </p:nvSpPr>
        <p:spPr>
          <a:xfrm>
            <a:off x="3420418" y="2504819"/>
            <a:ext cx="7519798" cy="967967"/>
          </a:xfrm>
          <a:prstGeom prst="rect">
            <a:avLst/>
          </a:prstGeom>
          <a:noFill/>
          <a:ln>
            <a:noFill/>
          </a:ln>
        </p:spPr>
        <p:txBody>
          <a:bodyPr anchorCtr="0" anchor="b" bIns="34275" lIns="34275" spcFirstLastPara="1" rIns="34275" wrap="square" tIns="34275">
            <a:noAutofit/>
          </a:bodyPr>
          <a:lstStyle/>
          <a:p>
            <a:pPr indent="0" lvl="0" marL="0" marR="0" rtl="0" algn="l">
              <a:lnSpc>
                <a:spcPct val="9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This service is powered by TM</a:t>
            </a:r>
            <a:endParaRPr b="1" i="0" sz="2800" u="none" cap="none" strike="noStrike">
              <a:solidFill>
                <a:schemeClr val="dk1"/>
              </a:solidFill>
              <a:latin typeface="Calibri"/>
              <a:ea typeface="Calibri"/>
              <a:cs typeface="Calibri"/>
              <a:sym typeface="Calibri"/>
            </a:endParaRPr>
          </a:p>
        </p:txBody>
      </p:sp>
      <p:sp>
        <p:nvSpPr>
          <p:cNvPr id="164" name="Google Shape;164;p12"/>
          <p:cNvSpPr txBox="1"/>
          <p:nvPr/>
        </p:nvSpPr>
        <p:spPr>
          <a:xfrm>
            <a:off x="1340006" y="2558501"/>
            <a:ext cx="1919992" cy="920706"/>
          </a:xfrm>
          <a:prstGeom prst="rect">
            <a:avLst/>
          </a:prstGeom>
          <a:no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a:t>
            </a:r>
            <a:r>
              <a:rPr b="1" i="0" lang="en-US" sz="2400" u="none" cap="none" strike="noStrike">
                <a:solidFill>
                  <a:schemeClr val="dk1"/>
                </a:solidFill>
                <a:latin typeface="Calibri"/>
                <a:ea typeface="Calibri"/>
                <a:cs typeface="Calibri"/>
                <a:sym typeface="Calibri"/>
              </a:rPr>
              <a:t>WIFI@MMU</a:t>
            </a:r>
            <a:r>
              <a:rPr b="0" i="0" lang="en-US"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p:txBody>
      </p:sp>
      <p:cxnSp>
        <p:nvCxnSpPr>
          <p:cNvPr id="165" name="Google Shape;165;p12"/>
          <p:cNvCxnSpPr/>
          <p:nvPr/>
        </p:nvCxnSpPr>
        <p:spPr>
          <a:xfrm flipH="1" rot="10800000">
            <a:off x="3272230" y="3466365"/>
            <a:ext cx="7035706" cy="12842"/>
          </a:xfrm>
          <a:prstGeom prst="straightConnector1">
            <a:avLst/>
          </a:prstGeom>
          <a:noFill/>
          <a:ln cap="flat" cmpd="sng" w="9525">
            <a:solidFill>
              <a:srgbClr val="EB792A"/>
            </a:solidFill>
            <a:prstDash val="solid"/>
            <a:round/>
            <a:headEnd len="sm" w="sm" type="none"/>
            <a:tailEnd len="sm" w="sm" type="none"/>
          </a:ln>
        </p:spPr>
      </p:cxnSp>
      <p:sp>
        <p:nvSpPr>
          <p:cNvPr id="166" name="Google Shape;166;p12"/>
          <p:cNvSpPr txBox="1"/>
          <p:nvPr/>
        </p:nvSpPr>
        <p:spPr>
          <a:xfrm>
            <a:off x="1295776" y="3766151"/>
            <a:ext cx="9026336" cy="830997"/>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The coverage has been expanded to cover more of campuses areas</a:t>
            </a:r>
            <a:endParaRPr b="0" i="0" sz="2400" u="none" cap="none" strike="noStrike">
              <a:solidFill>
                <a:srgbClr val="FF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3"/>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STEP TO CONNECT &gt; WIFI@MMU</a:t>
            </a:r>
            <a:endParaRPr>
              <a:solidFill>
                <a:schemeClr val="lt1"/>
              </a:solidFill>
            </a:endParaRPr>
          </a:p>
        </p:txBody>
      </p:sp>
      <p:pic>
        <p:nvPicPr>
          <p:cNvPr descr="Image" id="172" name="Google Shape;172;p13"/>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pic>
        <p:nvPicPr>
          <p:cNvPr id="173" name="Google Shape;173;p13"/>
          <p:cNvPicPr preferRelativeResize="0"/>
          <p:nvPr/>
        </p:nvPicPr>
        <p:blipFill rotWithShape="1">
          <a:blip r:embed="rId4">
            <a:alphaModFix/>
          </a:blip>
          <a:srcRect b="0" l="0" r="0" t="0"/>
          <a:stretch/>
        </p:blipFill>
        <p:spPr>
          <a:xfrm>
            <a:off x="2506662" y="1159075"/>
            <a:ext cx="7178675" cy="4210050"/>
          </a:xfrm>
          <a:prstGeom prst="rect">
            <a:avLst/>
          </a:prstGeom>
          <a:noFill/>
          <a:ln>
            <a:noFill/>
          </a:ln>
        </p:spPr>
      </p:pic>
      <p:sp>
        <p:nvSpPr>
          <p:cNvPr id="174" name="Google Shape;174;p13"/>
          <p:cNvSpPr txBox="1"/>
          <p:nvPr/>
        </p:nvSpPr>
        <p:spPr>
          <a:xfrm>
            <a:off x="2805919" y="5599285"/>
            <a:ext cx="2893979" cy="914400"/>
          </a:xfrm>
          <a:prstGeom prst="rect">
            <a:avLst/>
          </a:prstGeom>
          <a:noFill/>
          <a:ln>
            <a:noFill/>
          </a:ln>
        </p:spPr>
        <p:txBody>
          <a:bodyPr anchorCtr="0" anchor="ctr" bIns="34275" lIns="68575" spcFirstLastPara="1" rIns="68575" wrap="square" tIns="34275">
            <a:normAutofit fontScale="92500" lnSpcReduction="20000"/>
          </a:bodyPr>
          <a:lstStyle/>
          <a:p>
            <a:pPr indent="0" lvl="0" marL="0" marR="0" rtl="0" algn="ctr">
              <a:lnSpc>
                <a:spcPct val="100000"/>
              </a:lnSpc>
              <a:spcBef>
                <a:spcPts val="0"/>
              </a:spcBef>
              <a:spcAft>
                <a:spcPts val="0"/>
              </a:spcAft>
              <a:buClr>
                <a:schemeClr val="lt1"/>
              </a:buClr>
              <a:buSzPct val="97297"/>
              <a:buFont typeface="Calibri"/>
              <a:buNone/>
            </a:pPr>
            <a:r>
              <a:rPr b="0" i="0" lang="en-US" sz="2000" u="none" cap="none" strike="noStrike">
                <a:solidFill>
                  <a:schemeClr val="dk1"/>
                </a:solidFill>
                <a:latin typeface="Calibri"/>
                <a:ea typeface="Calibri"/>
                <a:cs typeface="Calibri"/>
                <a:sym typeface="Calibri"/>
              </a:rPr>
              <a:t>For first time connection, </a:t>
            </a:r>
            <a:endParaRPr b="0" i="0" sz="2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ct val="97297"/>
              <a:buFont typeface="Calibri"/>
              <a:buNone/>
            </a:pPr>
            <a:r>
              <a:rPr b="0" i="0" lang="en-US" sz="2000" u="none" cap="none" strike="noStrike">
                <a:solidFill>
                  <a:schemeClr val="dk1"/>
                </a:solidFill>
                <a:latin typeface="Calibri"/>
                <a:ea typeface="Calibri"/>
                <a:cs typeface="Calibri"/>
                <a:sym typeface="Calibri"/>
              </a:rPr>
              <a:t>select SSID </a:t>
            </a:r>
            <a:r>
              <a:rPr b="0" i="0" lang="en-US" sz="2000" u="none" cap="none" strike="noStrike">
                <a:solidFill>
                  <a:srgbClr val="C00000"/>
                </a:solidFill>
                <a:latin typeface="Calibri"/>
                <a:ea typeface="Calibri"/>
                <a:cs typeface="Calibri"/>
                <a:sym typeface="Calibri"/>
              </a:rPr>
              <a:t>: </a:t>
            </a:r>
            <a:r>
              <a:rPr b="1" i="0" lang="en-US" sz="2800" u="none" cap="none" strike="noStrike">
                <a:solidFill>
                  <a:srgbClr val="C00000"/>
                </a:solidFill>
                <a:latin typeface="Calibri"/>
                <a:ea typeface="Calibri"/>
                <a:cs typeface="Calibri"/>
                <a:sym typeface="Calibri"/>
              </a:rPr>
              <a:t>WIFI@MMU</a:t>
            </a:r>
            <a:endParaRPr b="1" i="0" sz="2800" u="none" cap="none" strike="noStrike">
              <a:solidFill>
                <a:srgbClr val="C00000"/>
              </a:solidFill>
              <a:latin typeface="Calibri"/>
              <a:ea typeface="Calibri"/>
              <a:cs typeface="Calibri"/>
              <a:sym typeface="Calibri"/>
            </a:endParaRPr>
          </a:p>
        </p:txBody>
      </p:sp>
      <p:sp>
        <p:nvSpPr>
          <p:cNvPr id="175" name="Google Shape;175;p13"/>
          <p:cNvSpPr txBox="1"/>
          <p:nvPr/>
        </p:nvSpPr>
        <p:spPr>
          <a:xfrm>
            <a:off x="6822841" y="5599285"/>
            <a:ext cx="4742578" cy="9144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Calibri"/>
              <a:buNone/>
            </a:pPr>
            <a:r>
              <a:rPr b="0" i="0" lang="en-US" sz="2000" u="none" cap="none" strike="noStrike">
                <a:solidFill>
                  <a:srgbClr val="000000"/>
                </a:solidFill>
                <a:latin typeface="Calibri"/>
                <a:ea typeface="Calibri"/>
                <a:cs typeface="Calibri"/>
                <a:sym typeface="Calibri"/>
              </a:rPr>
              <a:t>Enter Passkey password : </a:t>
            </a:r>
            <a:r>
              <a:rPr b="1" i="0" lang="en-US" sz="2800" u="none" cap="none" strike="noStrike">
                <a:solidFill>
                  <a:srgbClr val="C00000"/>
                </a:solidFill>
                <a:latin typeface="Calibri"/>
                <a:ea typeface="Calibri"/>
                <a:cs typeface="Calibri"/>
                <a:sym typeface="Calibri"/>
              </a:rPr>
              <a:t>wifi@mmu</a:t>
            </a:r>
            <a:endParaRPr b="0" i="0" sz="2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Calibri"/>
              <a:buNone/>
            </a:pPr>
            <a:r>
              <a:rPr b="0" i="0" lang="en-US" sz="2000" u="none" cap="none" strike="noStrike">
                <a:solidFill>
                  <a:srgbClr val="000000"/>
                </a:solidFill>
                <a:latin typeface="Calibri"/>
                <a:ea typeface="Calibri"/>
                <a:cs typeface="Calibri"/>
                <a:sym typeface="Calibri"/>
              </a:rPr>
              <a:t>Now you are connected to the internet. </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gb962461946_0_27"/>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MMU SERVICE DESK</a:t>
            </a:r>
            <a:endParaRPr>
              <a:solidFill>
                <a:schemeClr val="lt1"/>
              </a:solidFill>
            </a:endParaRPr>
          </a:p>
        </p:txBody>
      </p:sp>
      <p:pic>
        <p:nvPicPr>
          <p:cNvPr descr="Image" id="181" name="Google Shape;181;gb962461946_0_27"/>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sp>
        <p:nvSpPr>
          <p:cNvPr id="182" name="Google Shape;182;gb962461946_0_27"/>
          <p:cNvSpPr txBox="1"/>
          <p:nvPr/>
        </p:nvSpPr>
        <p:spPr>
          <a:xfrm>
            <a:off x="5981700" y="1574112"/>
            <a:ext cx="5699760" cy="132343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rial"/>
                <a:ea typeface="Arial"/>
                <a:cs typeface="Arial"/>
                <a:sym typeface="Arial"/>
              </a:rPr>
              <a:t>Use your login credential</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rial"/>
                <a:ea typeface="Arial"/>
                <a:cs typeface="Arial"/>
                <a:sym typeface="Arial"/>
              </a:rPr>
              <a:t>Password is case sensitive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rial"/>
                <a:ea typeface="Arial"/>
                <a:cs typeface="Arial"/>
                <a:sym typeface="Arial"/>
              </a:rPr>
              <a:t>Please select </a:t>
            </a:r>
            <a:r>
              <a:rPr b="1" i="0" lang="en-US" sz="2000" u="none" cap="none" strike="noStrike">
                <a:solidFill>
                  <a:srgbClr val="FF0000"/>
                </a:solidFill>
                <a:latin typeface="Arial"/>
                <a:ea typeface="Arial"/>
                <a:cs typeface="Arial"/>
                <a:sym typeface="Arial"/>
              </a:rPr>
              <a:t>IT</a:t>
            </a:r>
            <a:r>
              <a:rPr b="0" i="0" lang="en-US" sz="2000" u="none" cap="none" strike="noStrike">
                <a:solidFill>
                  <a:srgbClr val="000000"/>
                </a:solidFill>
                <a:latin typeface="Arial"/>
                <a:ea typeface="Arial"/>
                <a:cs typeface="Arial"/>
                <a:sym typeface="Arial"/>
              </a:rPr>
              <a:t> if you encounter any problem related to IT Services</a:t>
            </a:r>
            <a:endParaRPr b="0" i="0" sz="2000" u="none" cap="none" strike="noStrike">
              <a:solidFill>
                <a:srgbClr val="000000"/>
              </a:solidFill>
              <a:latin typeface="Arial"/>
              <a:ea typeface="Arial"/>
              <a:cs typeface="Arial"/>
              <a:sym typeface="Arial"/>
            </a:endParaRPr>
          </a:p>
        </p:txBody>
      </p:sp>
      <p:pic>
        <p:nvPicPr>
          <p:cNvPr id="183" name="Google Shape;183;gb962461946_0_27"/>
          <p:cNvPicPr preferRelativeResize="0"/>
          <p:nvPr/>
        </p:nvPicPr>
        <p:blipFill rotWithShape="1">
          <a:blip r:embed="rId4">
            <a:alphaModFix/>
          </a:blip>
          <a:srcRect b="0" l="0" r="0" t="0"/>
          <a:stretch/>
        </p:blipFill>
        <p:spPr>
          <a:xfrm>
            <a:off x="472441" y="1130164"/>
            <a:ext cx="5364479" cy="3167516"/>
          </a:xfrm>
          <a:prstGeom prst="rect">
            <a:avLst/>
          </a:prstGeom>
          <a:noFill/>
          <a:ln>
            <a:noFill/>
          </a:ln>
        </p:spPr>
      </p:pic>
      <p:pic>
        <p:nvPicPr>
          <p:cNvPr id="184" name="Google Shape;184;gb962461946_0_27"/>
          <p:cNvPicPr preferRelativeResize="0"/>
          <p:nvPr/>
        </p:nvPicPr>
        <p:blipFill rotWithShape="1">
          <a:blip r:embed="rId5">
            <a:alphaModFix/>
          </a:blip>
          <a:srcRect b="0" l="0" r="0" t="0"/>
          <a:stretch/>
        </p:blipFill>
        <p:spPr>
          <a:xfrm>
            <a:off x="571499" y="3542748"/>
            <a:ext cx="11109961" cy="314761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4"/>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MMU ONLINE PORTAL</a:t>
            </a:r>
            <a:endParaRPr>
              <a:solidFill>
                <a:schemeClr val="lt1"/>
              </a:solidFill>
            </a:endParaRPr>
          </a:p>
        </p:txBody>
      </p:sp>
      <p:pic>
        <p:nvPicPr>
          <p:cNvPr descr="Image" id="190" name="Google Shape;190;p14"/>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sp>
        <p:nvSpPr>
          <p:cNvPr id="191" name="Google Shape;191;p14"/>
          <p:cNvSpPr/>
          <p:nvPr/>
        </p:nvSpPr>
        <p:spPr>
          <a:xfrm>
            <a:off x="190957" y="4833747"/>
            <a:ext cx="4681771"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sng" cap="none" strike="noStrike">
                <a:solidFill>
                  <a:schemeClr val="lt1"/>
                </a:solidFill>
                <a:latin typeface="Calibri"/>
                <a:ea typeface="Calibri"/>
                <a:cs typeface="Calibri"/>
                <a:sym typeface="Calibri"/>
                <a:hlinkClick r:id="rId4">
                  <a:extLst>
                    <a:ext uri="{A12FA001-AC4F-418D-AE19-62706E023703}">
                      <ahyp:hlinkClr val="tx"/>
                    </a:ext>
                  </a:extLst>
                </a:hlinkClick>
              </a:rPr>
              <a:t>https://online.mmu.edu.my</a:t>
            </a:r>
            <a:r>
              <a:rPr b="1" i="0" lang="en-US" sz="2800" u="none" cap="none" strike="noStrike">
                <a:solidFill>
                  <a:schemeClr val="lt1"/>
                </a:solidFill>
                <a:latin typeface="Calibri"/>
                <a:ea typeface="Calibri"/>
                <a:cs typeface="Calibri"/>
                <a:sym typeface="Calibri"/>
              </a:rPr>
              <a:t>   </a:t>
            </a:r>
            <a:endParaRPr b="0" i="0" sz="2800" u="none" cap="none" strike="noStrike">
              <a:solidFill>
                <a:srgbClr val="000000"/>
              </a:solidFill>
              <a:latin typeface="Arial"/>
              <a:ea typeface="Arial"/>
              <a:cs typeface="Arial"/>
              <a:sym typeface="Arial"/>
            </a:endParaRPr>
          </a:p>
        </p:txBody>
      </p:sp>
      <p:pic>
        <p:nvPicPr>
          <p:cNvPr id="192" name="Google Shape;192;p14"/>
          <p:cNvPicPr preferRelativeResize="0"/>
          <p:nvPr/>
        </p:nvPicPr>
        <p:blipFill rotWithShape="1">
          <a:blip r:embed="rId5">
            <a:alphaModFix/>
          </a:blip>
          <a:srcRect b="0" l="0" r="0" t="0"/>
          <a:stretch/>
        </p:blipFill>
        <p:spPr>
          <a:xfrm>
            <a:off x="190957" y="969890"/>
            <a:ext cx="6009687" cy="3409144"/>
          </a:xfrm>
          <a:prstGeom prst="rect">
            <a:avLst/>
          </a:prstGeom>
          <a:noFill/>
          <a:ln>
            <a:noFill/>
          </a:ln>
        </p:spPr>
      </p:pic>
      <p:pic>
        <p:nvPicPr>
          <p:cNvPr id="193" name="Google Shape;193;p14"/>
          <p:cNvPicPr preferRelativeResize="0"/>
          <p:nvPr/>
        </p:nvPicPr>
        <p:blipFill rotWithShape="1">
          <a:blip r:embed="rId6">
            <a:alphaModFix/>
          </a:blip>
          <a:srcRect b="0" l="0" r="0" t="0"/>
          <a:stretch/>
        </p:blipFill>
        <p:spPr>
          <a:xfrm>
            <a:off x="4541520" y="3928300"/>
            <a:ext cx="7370101" cy="2929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gb962461946_0_2"/>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MMU MOBILE APP</a:t>
            </a:r>
            <a:endParaRPr>
              <a:solidFill>
                <a:schemeClr val="lt1"/>
              </a:solidFill>
            </a:endParaRPr>
          </a:p>
        </p:txBody>
      </p:sp>
      <p:pic>
        <p:nvPicPr>
          <p:cNvPr descr="Image" id="199" name="Google Shape;199;gb962461946_0_2"/>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sp>
        <p:nvSpPr>
          <p:cNvPr id="200" name="Google Shape;200;gb962461946_0_2"/>
          <p:cNvSpPr/>
          <p:nvPr/>
        </p:nvSpPr>
        <p:spPr>
          <a:xfrm>
            <a:off x="8031008" y="2879376"/>
            <a:ext cx="2675092" cy="1039776"/>
          </a:xfrm>
          <a:prstGeom prst="wedgeRectCallout">
            <a:avLst>
              <a:gd fmla="val -56841" name="adj1"/>
              <a:gd fmla="val 144054" name="adj2"/>
            </a:avLst>
          </a:prstGeom>
          <a:gradFill>
            <a:gsLst>
              <a:gs pos="0">
                <a:srgbClr val="FFCE6D"/>
              </a:gs>
              <a:gs pos="50000">
                <a:srgbClr val="F1B400"/>
              </a:gs>
              <a:gs pos="100000">
                <a:srgbClr val="DEA200"/>
              </a:gs>
            </a:gsLst>
            <a:lin ang="5400000" scaled="0"/>
          </a:gradFill>
          <a:ln>
            <a:noFill/>
          </a:ln>
          <a:effectLst>
            <a:outerShdw blurRad="50800" rotWithShape="0" algn="ctr" dir="5400000" dist="15875">
              <a:srgbClr val="000000">
                <a:alpha val="6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View notes, subjects, timetable, outstanding bill and lecturer announcement</a:t>
            </a:r>
            <a:endParaRPr b="0" i="0" sz="1800" u="none" cap="none" strike="noStrike">
              <a:solidFill>
                <a:schemeClr val="dk1"/>
              </a:solidFill>
              <a:latin typeface="Calibri"/>
              <a:ea typeface="Calibri"/>
              <a:cs typeface="Calibri"/>
              <a:sym typeface="Calibri"/>
            </a:endParaRPr>
          </a:p>
        </p:txBody>
      </p:sp>
      <p:sp>
        <p:nvSpPr>
          <p:cNvPr id="201" name="Google Shape;201;gb962461946_0_2"/>
          <p:cNvSpPr/>
          <p:nvPr/>
        </p:nvSpPr>
        <p:spPr>
          <a:xfrm flipH="1">
            <a:off x="2793999" y="3561121"/>
            <a:ext cx="2286853" cy="744179"/>
          </a:xfrm>
          <a:prstGeom prst="wedgeRectCallout">
            <a:avLst>
              <a:gd fmla="val -63941" name="adj1"/>
              <a:gd fmla="val 83904" name="adj2"/>
            </a:avLst>
          </a:prstGeom>
          <a:gradFill>
            <a:gsLst>
              <a:gs pos="0">
                <a:srgbClr val="FFCE6D"/>
              </a:gs>
              <a:gs pos="50000">
                <a:srgbClr val="F1B400"/>
              </a:gs>
              <a:gs pos="100000">
                <a:srgbClr val="DEA200"/>
              </a:gs>
            </a:gsLst>
            <a:lin ang="5400000" scaled="0"/>
          </a:gradFill>
          <a:ln>
            <a:noFill/>
          </a:ln>
          <a:effectLst>
            <a:outerShdw blurRad="50800" rotWithShape="0" algn="ctr" dir="5400000" dist="15875">
              <a:srgbClr val="000000">
                <a:alpha val="6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Submit selected forms through the app</a:t>
            </a:r>
            <a:endParaRPr b="0" i="0" sz="1800" u="none" cap="none" strike="noStrike">
              <a:solidFill>
                <a:schemeClr val="dk1"/>
              </a:solidFill>
              <a:latin typeface="Calibri"/>
              <a:ea typeface="Calibri"/>
              <a:cs typeface="Calibri"/>
              <a:sym typeface="Calibri"/>
            </a:endParaRPr>
          </a:p>
        </p:txBody>
      </p:sp>
      <p:sp>
        <p:nvSpPr>
          <p:cNvPr id="202" name="Google Shape;202;gb962461946_0_2"/>
          <p:cNvSpPr/>
          <p:nvPr/>
        </p:nvSpPr>
        <p:spPr>
          <a:xfrm flipH="1">
            <a:off x="3158830" y="5115523"/>
            <a:ext cx="1874855" cy="655212"/>
          </a:xfrm>
          <a:prstGeom prst="wedgeRectCallout">
            <a:avLst>
              <a:gd fmla="val -64955" name="adj1"/>
              <a:gd fmla="val 5041" name="adj2"/>
            </a:avLst>
          </a:prstGeom>
          <a:gradFill>
            <a:gsLst>
              <a:gs pos="0">
                <a:srgbClr val="FFCE6D"/>
              </a:gs>
              <a:gs pos="50000">
                <a:srgbClr val="F1B400"/>
              </a:gs>
              <a:gs pos="100000">
                <a:srgbClr val="DEA200"/>
              </a:gs>
            </a:gsLst>
            <a:lin ang="5400000" scaled="0"/>
          </a:gradFill>
          <a:ln>
            <a:noFill/>
          </a:ln>
          <a:effectLst>
            <a:outerShdw blurRad="50800" rotWithShape="0" algn="ctr" dir="5400000" dist="15875">
              <a:srgbClr val="000000">
                <a:alpha val="6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Easy navigation</a:t>
            </a:r>
            <a:endParaRPr b="0" i="0" sz="1800" u="none" cap="none" strike="noStrike">
              <a:solidFill>
                <a:schemeClr val="dk1"/>
              </a:solidFill>
              <a:latin typeface="Calibri"/>
              <a:ea typeface="Calibri"/>
              <a:cs typeface="Calibri"/>
              <a:sym typeface="Calibri"/>
            </a:endParaRPr>
          </a:p>
        </p:txBody>
      </p:sp>
      <p:pic>
        <p:nvPicPr>
          <p:cNvPr id="203" name="Google Shape;203;gb962461946_0_2"/>
          <p:cNvPicPr preferRelativeResize="0"/>
          <p:nvPr/>
        </p:nvPicPr>
        <p:blipFill rotWithShape="1">
          <a:blip r:embed="rId4">
            <a:alphaModFix/>
          </a:blip>
          <a:srcRect b="54766" l="34513" r="28332" t="25551"/>
          <a:stretch/>
        </p:blipFill>
        <p:spPr>
          <a:xfrm>
            <a:off x="182863" y="1134027"/>
            <a:ext cx="5097114" cy="1896634"/>
          </a:xfrm>
          <a:prstGeom prst="rect">
            <a:avLst/>
          </a:prstGeom>
          <a:noFill/>
          <a:ln>
            <a:noFill/>
          </a:ln>
        </p:spPr>
      </p:pic>
      <p:grpSp>
        <p:nvGrpSpPr>
          <p:cNvPr id="204" name="Google Shape;204;gb962461946_0_2"/>
          <p:cNvGrpSpPr/>
          <p:nvPr/>
        </p:nvGrpSpPr>
        <p:grpSpPr>
          <a:xfrm>
            <a:off x="5033685" y="1459375"/>
            <a:ext cx="3230751" cy="4919554"/>
            <a:chOff x="5033685" y="1459375"/>
            <a:chExt cx="3230751" cy="4919554"/>
          </a:xfrm>
        </p:grpSpPr>
        <p:pic>
          <p:nvPicPr>
            <p:cNvPr descr="Image result for iphone" id="205" name="Google Shape;205;gb962461946_0_2"/>
            <p:cNvPicPr preferRelativeResize="0"/>
            <p:nvPr/>
          </p:nvPicPr>
          <p:blipFill rotWithShape="1">
            <a:blip r:embed="rId5">
              <a:alphaModFix/>
            </a:blip>
            <a:srcRect b="0" l="0" r="0" t="0"/>
            <a:stretch/>
          </p:blipFill>
          <p:spPr>
            <a:xfrm>
              <a:off x="5033685" y="1459375"/>
              <a:ext cx="3230751" cy="4919554"/>
            </a:xfrm>
            <a:prstGeom prst="rect">
              <a:avLst/>
            </a:prstGeom>
            <a:noFill/>
            <a:ln>
              <a:noFill/>
            </a:ln>
          </p:spPr>
        </p:pic>
        <p:pic>
          <p:nvPicPr>
            <p:cNvPr id="206" name="Google Shape;206;gb962461946_0_2"/>
            <p:cNvPicPr preferRelativeResize="0"/>
            <p:nvPr/>
          </p:nvPicPr>
          <p:blipFill rotWithShape="1">
            <a:blip r:embed="rId6">
              <a:alphaModFix/>
            </a:blip>
            <a:srcRect b="0" l="0" r="0" t="0"/>
            <a:stretch/>
          </p:blipFill>
          <p:spPr>
            <a:xfrm>
              <a:off x="5600494" y="2054764"/>
              <a:ext cx="2109997" cy="3715971"/>
            </a:xfrm>
            <a:prstGeom prst="rect">
              <a:avLst/>
            </a:prstGeom>
            <a:noFill/>
            <a:ln>
              <a:noFill/>
            </a:ln>
          </p:spPr>
        </p:pic>
        <p:pic>
          <p:nvPicPr>
            <p:cNvPr id="207" name="Google Shape;207;gb962461946_0_2"/>
            <p:cNvPicPr preferRelativeResize="0"/>
            <p:nvPr/>
          </p:nvPicPr>
          <p:blipFill rotWithShape="1">
            <a:blip r:embed="rId7">
              <a:alphaModFix/>
            </a:blip>
            <a:srcRect b="0" l="7707" r="0" t="2132"/>
            <a:stretch/>
          </p:blipFill>
          <p:spPr>
            <a:xfrm>
              <a:off x="5789024" y="2676814"/>
              <a:ext cx="1720071" cy="690809"/>
            </a:xfrm>
            <a:prstGeom prst="rect">
              <a:avLst/>
            </a:prstGeom>
            <a:noFill/>
            <a:ln>
              <a:noFill/>
            </a:ln>
          </p:spPr>
        </p:pic>
      </p:grpSp>
      <p:pic>
        <p:nvPicPr>
          <p:cNvPr id="208" name="Google Shape;208;gb962461946_0_2"/>
          <p:cNvPicPr preferRelativeResize="0"/>
          <p:nvPr/>
        </p:nvPicPr>
        <p:blipFill rotWithShape="1">
          <a:blip r:embed="rId8">
            <a:alphaModFix/>
          </a:blip>
          <a:srcRect b="0" l="0" r="0" t="0"/>
          <a:stretch/>
        </p:blipFill>
        <p:spPr>
          <a:xfrm>
            <a:off x="5898578" y="2680735"/>
            <a:ext cx="1621085" cy="69985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5"/>
          <p:cNvSpPr txBox="1"/>
          <p:nvPr>
            <p:ph type="title"/>
          </p:nvPr>
        </p:nvSpPr>
        <p:spPr>
          <a:xfrm>
            <a:off x="0" y="0"/>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AV SERVICES</a:t>
            </a:r>
            <a:endParaRPr>
              <a:solidFill>
                <a:schemeClr val="lt1"/>
              </a:solidFill>
            </a:endParaRPr>
          </a:p>
        </p:txBody>
      </p:sp>
      <p:pic>
        <p:nvPicPr>
          <p:cNvPr descr="Image" id="214" name="Google Shape;214;p25"/>
          <p:cNvPicPr preferRelativeResize="0"/>
          <p:nvPr/>
        </p:nvPicPr>
        <p:blipFill rotWithShape="1">
          <a:blip r:embed="rId3">
            <a:alphaModFix/>
          </a:blip>
          <a:srcRect b="0" l="0" r="0" t="0"/>
          <a:stretch/>
        </p:blipFill>
        <p:spPr>
          <a:xfrm>
            <a:off x="9725890" y="45575"/>
            <a:ext cx="2185731" cy="639551"/>
          </a:xfrm>
          <a:prstGeom prst="rect">
            <a:avLst/>
          </a:prstGeom>
          <a:noFill/>
          <a:ln>
            <a:noFill/>
          </a:ln>
        </p:spPr>
      </p:pic>
      <p:pic>
        <p:nvPicPr>
          <p:cNvPr descr="Related image" id="215" name="Google Shape;215;p25"/>
          <p:cNvPicPr preferRelativeResize="0"/>
          <p:nvPr/>
        </p:nvPicPr>
        <p:blipFill rotWithShape="1">
          <a:blip r:embed="rId4">
            <a:alphaModFix/>
          </a:blip>
          <a:srcRect b="0" l="0" r="0" t="0"/>
          <a:stretch/>
        </p:blipFill>
        <p:spPr>
          <a:xfrm>
            <a:off x="1531983" y="2504749"/>
            <a:ext cx="2024612" cy="1396035"/>
          </a:xfrm>
          <a:prstGeom prst="rect">
            <a:avLst/>
          </a:prstGeom>
          <a:noFill/>
          <a:ln>
            <a:noFill/>
          </a:ln>
        </p:spPr>
      </p:pic>
      <p:pic>
        <p:nvPicPr>
          <p:cNvPr descr="Image result for portable microphone and speaker png" id="216" name="Google Shape;216;p25"/>
          <p:cNvPicPr preferRelativeResize="0"/>
          <p:nvPr/>
        </p:nvPicPr>
        <p:blipFill rotWithShape="1">
          <a:blip r:embed="rId5">
            <a:alphaModFix/>
          </a:blip>
          <a:srcRect b="0" l="0" r="0" t="0"/>
          <a:stretch/>
        </p:blipFill>
        <p:spPr>
          <a:xfrm>
            <a:off x="8635403" y="2661601"/>
            <a:ext cx="1613669" cy="1233353"/>
          </a:xfrm>
          <a:prstGeom prst="rect">
            <a:avLst/>
          </a:prstGeom>
          <a:noFill/>
          <a:ln>
            <a:noFill/>
          </a:ln>
        </p:spPr>
      </p:pic>
      <p:sp>
        <p:nvSpPr>
          <p:cNvPr id="217" name="Google Shape;217;p25"/>
          <p:cNvSpPr/>
          <p:nvPr/>
        </p:nvSpPr>
        <p:spPr>
          <a:xfrm>
            <a:off x="1165073" y="4295288"/>
            <a:ext cx="2758432" cy="13233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Provide AV technical support for teaching, meetings, seminars and conferences</a:t>
            </a:r>
            <a:endParaRPr b="0" i="0" sz="2000" u="none" cap="none" strike="noStrike">
              <a:solidFill>
                <a:schemeClr val="dk1"/>
              </a:solidFill>
              <a:latin typeface="Calibri"/>
              <a:ea typeface="Calibri"/>
              <a:cs typeface="Calibri"/>
              <a:sym typeface="Calibri"/>
            </a:endParaRPr>
          </a:p>
        </p:txBody>
      </p:sp>
      <p:sp>
        <p:nvSpPr>
          <p:cNvPr id="218" name="Google Shape;218;p25"/>
          <p:cNvSpPr/>
          <p:nvPr/>
        </p:nvSpPr>
        <p:spPr>
          <a:xfrm>
            <a:off x="8327926" y="4259876"/>
            <a:ext cx="2228621" cy="101562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Portable PA </a:t>
            </a:r>
            <a:endParaRPr b="0" i="0" sz="2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(Mic, Amp and speaker)</a:t>
            </a:r>
            <a:endParaRPr b="0" i="0" sz="2000" u="none" cap="none" strike="noStrike">
              <a:solidFill>
                <a:schemeClr val="dk1"/>
              </a:solidFill>
              <a:latin typeface="Arial"/>
              <a:ea typeface="Arial"/>
              <a:cs typeface="Arial"/>
              <a:sym typeface="Arial"/>
            </a:endParaRPr>
          </a:p>
        </p:txBody>
      </p:sp>
      <p:pic>
        <p:nvPicPr>
          <p:cNvPr id="219" name="Google Shape;219;p25"/>
          <p:cNvPicPr preferRelativeResize="0"/>
          <p:nvPr/>
        </p:nvPicPr>
        <p:blipFill rotWithShape="1">
          <a:blip r:embed="rId6">
            <a:alphaModFix/>
          </a:blip>
          <a:srcRect b="0" l="0" r="0" t="0"/>
          <a:stretch/>
        </p:blipFill>
        <p:spPr>
          <a:xfrm>
            <a:off x="5304196" y="2661601"/>
            <a:ext cx="1583606" cy="1288855"/>
          </a:xfrm>
          <a:prstGeom prst="rect">
            <a:avLst/>
          </a:prstGeom>
          <a:noFill/>
          <a:ln>
            <a:noFill/>
          </a:ln>
        </p:spPr>
      </p:pic>
      <p:sp>
        <p:nvSpPr>
          <p:cNvPr id="220" name="Google Shape;220;p25"/>
          <p:cNvSpPr/>
          <p:nvPr/>
        </p:nvSpPr>
        <p:spPr>
          <a:xfrm>
            <a:off x="5088721" y="4295288"/>
            <a:ext cx="2014556" cy="101562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Equipment maintenance and troubleshooting</a:t>
            </a:r>
            <a:endParaRPr b="0" i="0" sz="2000" u="none" cap="none" strike="noStrike">
              <a:solidFill>
                <a:schemeClr val="dk1"/>
              </a:solidFill>
              <a:latin typeface="Arial"/>
              <a:ea typeface="Arial"/>
              <a:cs typeface="Arial"/>
              <a:sym typeface="Arial"/>
            </a:endParaRPr>
          </a:p>
        </p:txBody>
      </p:sp>
      <p:sp>
        <p:nvSpPr>
          <p:cNvPr id="221" name="Google Shape;221;p25"/>
          <p:cNvSpPr/>
          <p:nvPr/>
        </p:nvSpPr>
        <p:spPr>
          <a:xfrm>
            <a:off x="0" y="974489"/>
            <a:ext cx="12191999" cy="83095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Please take note that you need to request our service at least 3 working days before actual event.</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6"/>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AV SERVICES</a:t>
            </a:r>
            <a:endParaRPr>
              <a:solidFill>
                <a:schemeClr val="lt1"/>
              </a:solidFill>
            </a:endParaRPr>
          </a:p>
        </p:txBody>
      </p:sp>
      <p:pic>
        <p:nvPicPr>
          <p:cNvPr descr="Image" id="227" name="Google Shape;227;p26"/>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pic>
        <p:nvPicPr>
          <p:cNvPr descr="Related image" id="228" name="Google Shape;228;p26"/>
          <p:cNvPicPr preferRelativeResize="0"/>
          <p:nvPr/>
        </p:nvPicPr>
        <p:blipFill rotWithShape="1">
          <a:blip r:embed="rId4">
            <a:alphaModFix/>
          </a:blip>
          <a:srcRect b="0" l="0" r="0" t="0"/>
          <a:stretch/>
        </p:blipFill>
        <p:spPr>
          <a:xfrm>
            <a:off x="1751819" y="2351961"/>
            <a:ext cx="2785233" cy="2088925"/>
          </a:xfrm>
          <a:prstGeom prst="rect">
            <a:avLst/>
          </a:prstGeom>
          <a:noFill/>
          <a:ln>
            <a:noFill/>
          </a:ln>
        </p:spPr>
      </p:pic>
      <p:pic>
        <p:nvPicPr>
          <p:cNvPr descr="Image result for money chargeable png" id="229" name="Google Shape;229;p26"/>
          <p:cNvPicPr preferRelativeResize="0"/>
          <p:nvPr/>
        </p:nvPicPr>
        <p:blipFill rotWithShape="1">
          <a:blip r:embed="rId5">
            <a:alphaModFix/>
          </a:blip>
          <a:srcRect b="0" l="0" r="0" t="0"/>
          <a:stretch/>
        </p:blipFill>
        <p:spPr>
          <a:xfrm>
            <a:off x="8004137" y="2351961"/>
            <a:ext cx="2125512" cy="2125512"/>
          </a:xfrm>
          <a:prstGeom prst="rect">
            <a:avLst/>
          </a:prstGeom>
          <a:noFill/>
          <a:ln>
            <a:noFill/>
          </a:ln>
        </p:spPr>
      </p:pic>
      <p:sp>
        <p:nvSpPr>
          <p:cNvPr id="230" name="Google Shape;230;p26"/>
          <p:cNvSpPr/>
          <p:nvPr/>
        </p:nvSpPr>
        <p:spPr>
          <a:xfrm>
            <a:off x="1751819" y="4669571"/>
            <a:ext cx="2970330" cy="13233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Events/activities conducted </a:t>
            </a:r>
            <a:r>
              <a:rPr b="1" i="0" lang="en-US" sz="2000" u="none" cap="none" strike="noStrike">
                <a:solidFill>
                  <a:schemeClr val="dk1"/>
                </a:solidFill>
                <a:latin typeface="Calibri"/>
                <a:ea typeface="Calibri"/>
                <a:cs typeface="Calibri"/>
                <a:sym typeface="Calibri"/>
              </a:rPr>
              <a:t>on Campus </a:t>
            </a:r>
            <a:r>
              <a:rPr b="0" i="0" lang="en-US" sz="2000" u="none" cap="none" strike="noStrike">
                <a:solidFill>
                  <a:schemeClr val="dk1"/>
                </a:solidFill>
                <a:latin typeface="Calibri"/>
                <a:ea typeface="Calibri"/>
                <a:cs typeface="Calibri"/>
                <a:sym typeface="Calibri"/>
              </a:rPr>
              <a:t>using the </a:t>
            </a:r>
            <a:r>
              <a:rPr b="1" i="0" lang="en-US" sz="2000" u="none" cap="none" strike="noStrike">
                <a:solidFill>
                  <a:schemeClr val="dk1"/>
                </a:solidFill>
                <a:latin typeface="Calibri"/>
                <a:ea typeface="Calibri"/>
                <a:cs typeface="Calibri"/>
                <a:sym typeface="Calibri"/>
              </a:rPr>
              <a:t>existing rooms </a:t>
            </a:r>
            <a:r>
              <a:rPr b="0" i="0" lang="en-US" sz="2000" u="none" cap="none" strike="noStrike">
                <a:solidFill>
                  <a:schemeClr val="dk1"/>
                </a:solidFill>
                <a:latin typeface="Calibri"/>
                <a:ea typeface="Calibri"/>
                <a:cs typeface="Calibri"/>
                <a:sym typeface="Calibri"/>
              </a:rPr>
              <a:t>which have AV equipment</a:t>
            </a:r>
            <a:endParaRPr b="0" i="0" sz="2000" u="none" cap="none" strike="noStrike">
              <a:solidFill>
                <a:schemeClr val="dk1"/>
              </a:solidFill>
              <a:latin typeface="Arial"/>
              <a:ea typeface="Arial"/>
              <a:cs typeface="Arial"/>
              <a:sym typeface="Arial"/>
            </a:endParaRPr>
          </a:p>
        </p:txBody>
      </p:sp>
      <p:sp>
        <p:nvSpPr>
          <p:cNvPr id="231" name="Google Shape;231;p26"/>
          <p:cNvSpPr/>
          <p:nvPr/>
        </p:nvSpPr>
        <p:spPr>
          <a:xfrm>
            <a:off x="7329277" y="4741742"/>
            <a:ext cx="3475232" cy="13233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Events/activities conducted </a:t>
            </a:r>
            <a:r>
              <a:rPr b="1" i="0" lang="en-US" sz="2000" u="none" cap="none" strike="noStrike">
                <a:solidFill>
                  <a:schemeClr val="dk1"/>
                </a:solidFill>
                <a:latin typeface="Calibri"/>
                <a:ea typeface="Calibri"/>
                <a:cs typeface="Calibri"/>
                <a:sym typeface="Calibri"/>
              </a:rPr>
              <a:t>outside campus</a:t>
            </a:r>
            <a:r>
              <a:rPr b="0" i="0" lang="en-US" sz="2000" u="none" cap="none" strike="noStrike">
                <a:solidFill>
                  <a:schemeClr val="dk1"/>
                </a:solidFill>
                <a:latin typeface="Calibri"/>
                <a:ea typeface="Calibri"/>
                <a:cs typeface="Calibri"/>
                <a:sym typeface="Calibri"/>
              </a:rPr>
              <a:t> or </a:t>
            </a:r>
            <a:r>
              <a:rPr b="1" i="0" lang="en-US" sz="2000" u="none" cap="none" strike="noStrike">
                <a:solidFill>
                  <a:schemeClr val="dk1"/>
                </a:solidFill>
                <a:latin typeface="Calibri"/>
                <a:ea typeface="Calibri"/>
                <a:cs typeface="Calibri"/>
                <a:sym typeface="Calibri"/>
              </a:rPr>
              <a:t>outside the classroom</a:t>
            </a:r>
            <a:endParaRPr b="0" i="0" sz="2000" u="none" cap="none" strike="noStrike">
              <a:solidFill>
                <a:schemeClr val="dk1"/>
              </a:solidFill>
              <a:latin typeface="Arial"/>
              <a:ea typeface="Arial"/>
              <a:cs typeface="Arial"/>
              <a:sym typeface="Arial"/>
            </a:endParaRPr>
          </a:p>
          <a:p>
            <a:pPr indent="-385763" lvl="0" marL="385763" marR="0" rtl="0" algn="ctr">
              <a:lnSpc>
                <a:spcPct val="100000"/>
              </a:lnSpc>
              <a:spcBef>
                <a:spcPts val="0"/>
              </a:spcBef>
              <a:spcAft>
                <a:spcPts val="0"/>
              </a:spcAft>
              <a:buClr>
                <a:schemeClr val="lt1"/>
              </a:buClr>
              <a:buSzPts val="1800"/>
              <a:buFont typeface="Arial"/>
              <a:buChar char="•"/>
            </a:pPr>
            <a:r>
              <a:rPr b="0" i="0" lang="en-US" sz="2000" u="none" cap="none" strike="noStrike">
                <a:solidFill>
                  <a:schemeClr val="dk1"/>
                </a:solidFill>
                <a:latin typeface="Calibri"/>
                <a:ea typeface="Calibri"/>
                <a:cs typeface="Calibri"/>
                <a:sym typeface="Calibri"/>
              </a:rPr>
              <a:t>Late request/return</a:t>
            </a:r>
            <a:endParaRPr b="0" i="0" sz="2000" u="none" cap="none" strike="noStrike">
              <a:solidFill>
                <a:schemeClr val="dk1"/>
              </a:solidFill>
              <a:latin typeface="Arial"/>
              <a:ea typeface="Arial"/>
              <a:cs typeface="Arial"/>
              <a:sym typeface="Arial"/>
            </a:endParaRPr>
          </a:p>
        </p:txBody>
      </p:sp>
      <p:sp>
        <p:nvSpPr>
          <p:cNvPr id="232" name="Google Shape;232;p26"/>
          <p:cNvSpPr txBox="1"/>
          <p:nvPr/>
        </p:nvSpPr>
        <p:spPr>
          <a:xfrm>
            <a:off x="1" y="1371456"/>
            <a:ext cx="12192000"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2E75B5"/>
                </a:solidFill>
                <a:latin typeface="Calibri"/>
                <a:ea typeface="Calibri"/>
                <a:cs typeface="Calibri"/>
                <a:sym typeface="Calibri"/>
              </a:rPr>
              <a:t>Student Events / Activities</a:t>
            </a:r>
            <a:endParaRPr b="1" i="0" sz="2800" u="none" cap="none" strike="noStrike">
              <a:solidFill>
                <a:srgbClr val="2E75B5"/>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7"/>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AV SERVICES – APPLICATION PROCESS</a:t>
            </a:r>
            <a:endParaRPr>
              <a:solidFill>
                <a:schemeClr val="lt1"/>
              </a:solidFill>
            </a:endParaRPr>
          </a:p>
        </p:txBody>
      </p:sp>
      <p:pic>
        <p:nvPicPr>
          <p:cNvPr descr="Image" id="238" name="Google Shape;238;p27"/>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grpSp>
        <p:nvGrpSpPr>
          <p:cNvPr id="239" name="Google Shape;239;p27"/>
          <p:cNvGrpSpPr/>
          <p:nvPr/>
        </p:nvGrpSpPr>
        <p:grpSpPr>
          <a:xfrm>
            <a:off x="1059753" y="1422400"/>
            <a:ext cx="9443147" cy="4543738"/>
            <a:chOff x="3506" y="0"/>
            <a:chExt cx="6999093" cy="4670738"/>
          </a:xfrm>
        </p:grpSpPr>
        <p:sp>
          <p:nvSpPr>
            <p:cNvPr id="240" name="Google Shape;240;p27"/>
            <p:cNvSpPr/>
            <p:nvPr/>
          </p:nvSpPr>
          <p:spPr>
            <a:xfrm>
              <a:off x="525458" y="0"/>
              <a:ext cx="5955190" cy="4670738"/>
            </a:xfrm>
            <a:prstGeom prst="rightArrow">
              <a:avLst>
                <a:gd fmla="val 50000" name="adj1"/>
                <a:gd fmla="val 50000" name="adj2"/>
              </a:avLst>
            </a:prstGeom>
            <a:solidFill>
              <a:srgbClr val="FEE5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241" name="Google Shape;241;p27"/>
            <p:cNvSpPr/>
            <p:nvPr/>
          </p:nvSpPr>
          <p:spPr>
            <a:xfrm>
              <a:off x="3506" y="1401221"/>
              <a:ext cx="1686528" cy="1868295"/>
            </a:xfrm>
            <a:prstGeom prst="roundRect">
              <a:avLst>
                <a:gd fmla="val 16667" name="adj"/>
              </a:avLst>
            </a:prstGeom>
            <a:solidFill>
              <a:srgbClr val="C0601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242" name="Google Shape;242;p27"/>
            <p:cNvSpPr txBox="1"/>
            <p:nvPr/>
          </p:nvSpPr>
          <p:spPr>
            <a:xfrm>
              <a:off x="85836" y="1483551"/>
              <a:ext cx="1521868" cy="1703635"/>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rgbClr val="000000"/>
                </a:buClr>
                <a:buSzPts val="2000"/>
                <a:buFont typeface="Arial"/>
                <a:buNone/>
              </a:pPr>
              <a:r>
                <a:rPr b="0" i="0" lang="en-US" sz="2000" u="none" cap="none" strike="noStrike">
                  <a:solidFill>
                    <a:schemeClr val="lt1"/>
                  </a:solidFill>
                  <a:latin typeface="Calibri"/>
                  <a:ea typeface="Calibri"/>
                  <a:cs typeface="Calibri"/>
                  <a:sym typeface="Calibri"/>
                </a:rPr>
                <a:t>Fill up the AV Services / Equipment Loan / Transfer Format Form at the Media Support Unit</a:t>
              </a:r>
              <a:endParaRPr b="0" i="0" sz="2000" u="none" cap="none" strike="noStrike">
                <a:solidFill>
                  <a:schemeClr val="lt1"/>
                </a:solidFill>
                <a:latin typeface="Calibri"/>
                <a:ea typeface="Calibri"/>
                <a:cs typeface="Calibri"/>
                <a:sym typeface="Calibri"/>
              </a:endParaRPr>
            </a:p>
          </p:txBody>
        </p:sp>
        <p:sp>
          <p:nvSpPr>
            <p:cNvPr id="243" name="Google Shape;243;p27"/>
            <p:cNvSpPr/>
            <p:nvPr/>
          </p:nvSpPr>
          <p:spPr>
            <a:xfrm>
              <a:off x="1774361" y="1401221"/>
              <a:ext cx="1686528" cy="1868295"/>
            </a:xfrm>
            <a:prstGeom prst="roundRect">
              <a:avLst>
                <a:gd fmla="val 16667" name="adj"/>
              </a:avLst>
            </a:prstGeom>
            <a:solidFill>
              <a:srgbClr val="C0601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244" name="Google Shape;244;p27"/>
            <p:cNvSpPr txBox="1"/>
            <p:nvPr/>
          </p:nvSpPr>
          <p:spPr>
            <a:xfrm>
              <a:off x="1856691" y="1483551"/>
              <a:ext cx="1521868" cy="1703635"/>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rgbClr val="000000"/>
                </a:buClr>
                <a:buSzPts val="2000"/>
                <a:buFont typeface="Arial"/>
                <a:buNone/>
              </a:pPr>
              <a:r>
                <a:rPr b="0" i="0" lang="en-US" sz="2000" u="none" cap="none" strike="noStrike">
                  <a:solidFill>
                    <a:schemeClr val="lt1"/>
                  </a:solidFill>
                  <a:latin typeface="Calibri"/>
                  <a:ea typeface="Calibri"/>
                  <a:cs typeface="Calibri"/>
                  <a:sym typeface="Calibri"/>
                </a:rPr>
                <a:t>Rental charges are listed on the Application Form </a:t>
              </a:r>
              <a:endParaRPr b="0" i="0" sz="2000" u="none" cap="none" strike="noStrike">
                <a:solidFill>
                  <a:schemeClr val="lt1"/>
                </a:solidFill>
                <a:latin typeface="Calibri"/>
                <a:ea typeface="Calibri"/>
                <a:cs typeface="Calibri"/>
                <a:sym typeface="Calibri"/>
              </a:endParaRPr>
            </a:p>
          </p:txBody>
        </p:sp>
        <p:sp>
          <p:nvSpPr>
            <p:cNvPr id="245" name="Google Shape;245;p27"/>
            <p:cNvSpPr/>
            <p:nvPr/>
          </p:nvSpPr>
          <p:spPr>
            <a:xfrm>
              <a:off x="3545216" y="1401221"/>
              <a:ext cx="1686528" cy="1868295"/>
            </a:xfrm>
            <a:prstGeom prst="roundRect">
              <a:avLst>
                <a:gd fmla="val 16667" name="adj"/>
              </a:avLst>
            </a:prstGeom>
            <a:solidFill>
              <a:srgbClr val="C0601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246" name="Google Shape;246;p27"/>
            <p:cNvSpPr txBox="1"/>
            <p:nvPr/>
          </p:nvSpPr>
          <p:spPr>
            <a:xfrm>
              <a:off x="3627546" y="1483551"/>
              <a:ext cx="1521868" cy="1703635"/>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rgbClr val="000000"/>
                </a:buClr>
                <a:buSzPts val="2000"/>
                <a:buFont typeface="Arial"/>
                <a:buNone/>
              </a:pPr>
              <a:r>
                <a:rPr b="0" i="0" lang="en-US" sz="2000" u="none" cap="none" strike="noStrike">
                  <a:solidFill>
                    <a:schemeClr val="lt1"/>
                  </a:solidFill>
                  <a:latin typeface="Calibri"/>
                  <a:ea typeface="Calibri"/>
                  <a:cs typeface="Calibri"/>
                  <a:sym typeface="Calibri"/>
                </a:rPr>
                <a:t>Submit form to MSU Officer</a:t>
              </a:r>
              <a:endParaRPr b="0" i="0" sz="2000" u="none" cap="none" strike="noStrike">
                <a:solidFill>
                  <a:schemeClr val="lt1"/>
                </a:solidFill>
                <a:latin typeface="Calibri"/>
                <a:ea typeface="Calibri"/>
                <a:cs typeface="Calibri"/>
                <a:sym typeface="Calibri"/>
              </a:endParaRPr>
            </a:p>
          </p:txBody>
        </p:sp>
        <p:sp>
          <p:nvSpPr>
            <p:cNvPr id="247" name="Google Shape;247;p27"/>
            <p:cNvSpPr/>
            <p:nvPr/>
          </p:nvSpPr>
          <p:spPr>
            <a:xfrm>
              <a:off x="5316071" y="1401221"/>
              <a:ext cx="1686528" cy="1868295"/>
            </a:xfrm>
            <a:prstGeom prst="roundRect">
              <a:avLst>
                <a:gd fmla="val 16667" name="adj"/>
              </a:avLst>
            </a:prstGeom>
            <a:solidFill>
              <a:srgbClr val="C0601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p:txBody>
        </p:sp>
        <p:sp>
          <p:nvSpPr>
            <p:cNvPr id="248" name="Google Shape;248;p27"/>
            <p:cNvSpPr txBox="1"/>
            <p:nvPr/>
          </p:nvSpPr>
          <p:spPr>
            <a:xfrm>
              <a:off x="5398401" y="1483551"/>
              <a:ext cx="1521868" cy="1703635"/>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rgbClr val="000000"/>
                </a:buClr>
                <a:buSzPts val="2000"/>
                <a:buFont typeface="Arial"/>
                <a:buNone/>
              </a:pPr>
              <a:r>
                <a:rPr b="0" i="0" lang="en-US" sz="2000" u="none" cap="none" strike="noStrike">
                  <a:solidFill>
                    <a:schemeClr val="lt1"/>
                  </a:solidFill>
                  <a:latin typeface="Calibri"/>
                  <a:ea typeface="Calibri"/>
                  <a:cs typeface="Calibri"/>
                  <a:sym typeface="Calibri"/>
                </a:rPr>
                <a:t>Notification will be given to successful application</a:t>
              </a:r>
              <a:endParaRPr b="0" i="0" sz="2000" u="none" cap="none" strike="noStrike">
                <a:solidFill>
                  <a:schemeClr val="lt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8"/>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ITSD PORTAL</a:t>
            </a:r>
            <a:endParaRPr>
              <a:solidFill>
                <a:schemeClr val="lt1"/>
              </a:solidFill>
            </a:endParaRPr>
          </a:p>
        </p:txBody>
      </p:sp>
      <p:pic>
        <p:nvPicPr>
          <p:cNvPr descr="Image" id="254" name="Google Shape;254;p28"/>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sp>
        <p:nvSpPr>
          <p:cNvPr id="255" name="Google Shape;255;p28"/>
          <p:cNvSpPr/>
          <p:nvPr/>
        </p:nvSpPr>
        <p:spPr>
          <a:xfrm>
            <a:off x="3965051" y="4592044"/>
            <a:ext cx="232721"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lt1"/>
              </a:solidFill>
              <a:latin typeface="Calibri"/>
              <a:ea typeface="Calibri"/>
              <a:cs typeface="Calibri"/>
              <a:sym typeface="Calibri"/>
            </a:endParaRPr>
          </a:p>
        </p:txBody>
      </p:sp>
      <p:sp>
        <p:nvSpPr>
          <p:cNvPr id="256" name="Google Shape;256;p28"/>
          <p:cNvSpPr/>
          <p:nvPr/>
        </p:nvSpPr>
        <p:spPr>
          <a:xfrm>
            <a:off x="2003131" y="6307942"/>
            <a:ext cx="8185738" cy="4616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sng" cap="none" strike="noStrike">
                <a:solidFill>
                  <a:schemeClr val="lt1"/>
                </a:solidFill>
                <a:latin typeface="Calibri"/>
                <a:ea typeface="Calibri"/>
                <a:cs typeface="Calibri"/>
                <a:sym typeface="Calibri"/>
                <a:hlinkClick r:id="rId4">
                  <a:extLst>
                    <a:ext uri="{A12FA001-AC4F-418D-AE19-62706E023703}">
                      <ahyp:hlinkClr val="tx"/>
                    </a:ext>
                  </a:extLst>
                </a:hlinkClick>
              </a:rPr>
              <a:t>http://itsd.mmu.edu.my/</a:t>
            </a:r>
            <a:endParaRPr b="1" i="0" sz="2400" u="none" cap="none" strike="noStrike">
              <a:solidFill>
                <a:schemeClr val="lt1"/>
              </a:solidFill>
              <a:latin typeface="Calibri"/>
              <a:ea typeface="Calibri"/>
              <a:cs typeface="Calibri"/>
              <a:sym typeface="Calibri"/>
            </a:endParaRPr>
          </a:p>
        </p:txBody>
      </p:sp>
      <p:pic>
        <p:nvPicPr>
          <p:cNvPr id="257" name="Google Shape;257;p28"/>
          <p:cNvPicPr preferRelativeResize="0"/>
          <p:nvPr/>
        </p:nvPicPr>
        <p:blipFill rotWithShape="1">
          <a:blip r:embed="rId5">
            <a:alphaModFix/>
          </a:blip>
          <a:srcRect b="0" l="0" r="0" t="0"/>
          <a:stretch/>
        </p:blipFill>
        <p:spPr>
          <a:xfrm>
            <a:off x="472440" y="1566848"/>
            <a:ext cx="10927080" cy="4741093"/>
          </a:xfrm>
          <a:prstGeom prst="rect">
            <a:avLst/>
          </a:prstGeom>
          <a:noFill/>
          <a:ln>
            <a:noFill/>
          </a:ln>
        </p:spPr>
      </p:pic>
      <p:sp>
        <p:nvSpPr>
          <p:cNvPr id="258" name="Google Shape;258;p28"/>
          <p:cNvSpPr/>
          <p:nvPr/>
        </p:nvSpPr>
        <p:spPr>
          <a:xfrm>
            <a:off x="7569200" y="954315"/>
            <a:ext cx="2435760" cy="746980"/>
          </a:xfrm>
          <a:prstGeom prst="wedgeRoundRectCallout">
            <a:avLst>
              <a:gd fmla="val -20833" name="adj1"/>
              <a:gd fmla="val 62500" name="adj2"/>
              <a:gd fmla="val 0" name="adj3"/>
            </a:avLst>
          </a:prstGeom>
          <a:solidFill>
            <a:schemeClr val="accent1"/>
          </a:solidFill>
          <a:ln cap="flat" cmpd="sng" w="38100">
            <a:solidFill>
              <a:srgbClr val="FF0000"/>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00"/>
                </a:solidFill>
                <a:latin typeface="Calibri"/>
                <a:ea typeface="Calibri"/>
                <a:cs typeface="Calibri"/>
                <a:sym typeface="Calibri"/>
              </a:rPr>
              <a:t>All guidelines to IT services available here</a:t>
            </a:r>
            <a:endParaRPr b="1" i="0" sz="1800" u="none" cap="none" strike="noStrike">
              <a:solidFill>
                <a:srgbClr val="FFFF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9"/>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CONTACT US</a:t>
            </a:r>
            <a:endParaRPr>
              <a:solidFill>
                <a:schemeClr val="lt1"/>
              </a:solidFill>
            </a:endParaRPr>
          </a:p>
        </p:txBody>
      </p:sp>
      <p:pic>
        <p:nvPicPr>
          <p:cNvPr descr="Image" id="264" name="Google Shape;264;p29"/>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sp>
        <p:nvSpPr>
          <p:cNvPr id="265" name="Google Shape;265;p29"/>
          <p:cNvSpPr txBox="1"/>
          <p:nvPr>
            <p:ph idx="1" type="body"/>
          </p:nvPr>
        </p:nvSpPr>
        <p:spPr>
          <a:xfrm>
            <a:off x="2347021" y="6090650"/>
            <a:ext cx="8056759" cy="593539"/>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600"/>
              <a:buNone/>
            </a:pPr>
            <a:r>
              <a:rPr b="1" lang="en-US" sz="2000">
                <a:solidFill>
                  <a:srgbClr val="C00000"/>
                </a:solidFill>
              </a:rPr>
              <a:t>For other inquiries/request services/problem related to ITSD Services, </a:t>
            </a:r>
            <a:endParaRPr b="1" sz="2000">
              <a:solidFill>
                <a:srgbClr val="C00000"/>
              </a:solidFill>
            </a:endParaRPr>
          </a:p>
          <a:p>
            <a:pPr indent="0" lvl="0" marL="0" rtl="0" algn="ctr">
              <a:lnSpc>
                <a:spcPct val="100000"/>
              </a:lnSpc>
              <a:spcBef>
                <a:spcPts val="0"/>
              </a:spcBef>
              <a:spcAft>
                <a:spcPts val="0"/>
              </a:spcAft>
              <a:buSzPts val="1600"/>
              <a:buNone/>
            </a:pPr>
            <a:r>
              <a:rPr b="1" lang="en-US" sz="2000">
                <a:solidFill>
                  <a:srgbClr val="C00000"/>
                </a:solidFill>
              </a:rPr>
              <a:t>please submit case via MMU Service Desk. </a:t>
            </a:r>
            <a:endParaRPr sz="2000">
              <a:solidFill>
                <a:srgbClr val="C00000"/>
              </a:solidFill>
            </a:endParaRPr>
          </a:p>
          <a:p>
            <a:pPr indent="0" lvl="0" marL="0" rtl="0" algn="just">
              <a:lnSpc>
                <a:spcPct val="90000"/>
              </a:lnSpc>
              <a:spcBef>
                <a:spcPts val="400"/>
              </a:spcBef>
              <a:spcAft>
                <a:spcPts val="0"/>
              </a:spcAft>
              <a:buSzPts val="1800"/>
              <a:buNone/>
            </a:pPr>
            <a:r>
              <a:t/>
            </a:r>
            <a:endParaRPr b="1" sz="2000">
              <a:solidFill>
                <a:srgbClr val="C00000"/>
              </a:solidFill>
            </a:endParaRPr>
          </a:p>
          <a:p>
            <a:pPr indent="0" lvl="0" marL="0" rtl="0" algn="just">
              <a:lnSpc>
                <a:spcPct val="90000"/>
              </a:lnSpc>
              <a:spcBef>
                <a:spcPts val="600"/>
              </a:spcBef>
              <a:spcAft>
                <a:spcPts val="0"/>
              </a:spcAft>
              <a:buSzPts val="1800"/>
              <a:buNone/>
            </a:pPr>
            <a:r>
              <a:t/>
            </a:r>
            <a:endParaRPr b="1" sz="2000" u="sng">
              <a:solidFill>
                <a:srgbClr val="C00000"/>
              </a:solidFill>
            </a:endParaRPr>
          </a:p>
          <a:p>
            <a:pPr indent="0" lvl="0" marL="0" rtl="0" algn="just">
              <a:lnSpc>
                <a:spcPct val="90000"/>
              </a:lnSpc>
              <a:spcBef>
                <a:spcPts val="500"/>
              </a:spcBef>
              <a:spcAft>
                <a:spcPts val="0"/>
              </a:spcAft>
              <a:buSzPts val="1800"/>
              <a:buNone/>
            </a:pPr>
            <a:r>
              <a:t/>
            </a:r>
            <a:endParaRPr sz="2000">
              <a:solidFill>
                <a:srgbClr val="C00000"/>
              </a:solidFill>
            </a:endParaRPr>
          </a:p>
          <a:p>
            <a:pPr indent="0" lvl="0" marL="0" rtl="0" algn="l">
              <a:lnSpc>
                <a:spcPct val="90000"/>
              </a:lnSpc>
              <a:spcBef>
                <a:spcPts val="1400"/>
              </a:spcBef>
              <a:spcAft>
                <a:spcPts val="0"/>
              </a:spcAft>
              <a:buSzPts val="1800"/>
              <a:buNone/>
            </a:pPr>
            <a:r>
              <a:rPr lang="en-US" sz="2000">
                <a:solidFill>
                  <a:srgbClr val="C00000"/>
                </a:solidFill>
              </a:rPr>
              <a:t>         </a:t>
            </a:r>
            <a:endParaRPr sz="2000">
              <a:solidFill>
                <a:srgbClr val="C00000"/>
              </a:solidFill>
            </a:endParaRPr>
          </a:p>
        </p:txBody>
      </p:sp>
      <p:sp>
        <p:nvSpPr>
          <p:cNvPr id="266" name="Google Shape;266;p29"/>
          <p:cNvSpPr/>
          <p:nvPr/>
        </p:nvSpPr>
        <p:spPr>
          <a:xfrm>
            <a:off x="4915519" y="1104635"/>
            <a:ext cx="5176580" cy="2875411"/>
          </a:xfrm>
          <a:prstGeom prst="rect">
            <a:avLst/>
          </a:prstGeom>
          <a:noFill/>
          <a:ln cap="flat" cmpd="sng" w="12700">
            <a:solidFill>
              <a:schemeClr val="accent4"/>
            </a:solidFill>
            <a:prstDash val="dash"/>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sng" cap="none" strike="noStrike">
                <a:solidFill>
                  <a:schemeClr val="dk1"/>
                </a:solidFill>
                <a:latin typeface="Calibri"/>
                <a:ea typeface="Calibri"/>
                <a:cs typeface="Calibri"/>
                <a:sym typeface="Calibri"/>
              </a:rPr>
              <a:t>For IT Services Related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en-US" sz="2000" u="sng" cap="none" strike="noStrike">
                <a:solidFill>
                  <a:schemeClr val="dk1"/>
                </a:solidFill>
                <a:latin typeface="Calibri"/>
                <a:ea typeface="Calibri"/>
                <a:cs typeface="Calibri"/>
                <a:sym typeface="Calibri"/>
              </a:rPr>
              <a:t>Office Hour (08.30am – 5.30pm)</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sng"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Cyberjaya	: 03-8312 5777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Melaka		: 06-252 4777</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sng" cap="none" strike="noStrike">
                <a:solidFill>
                  <a:schemeClr val="dk1"/>
                </a:solidFill>
                <a:latin typeface="Calibri"/>
                <a:ea typeface="Calibri"/>
                <a:cs typeface="Calibri"/>
                <a:sym typeface="Calibri"/>
              </a:rPr>
              <a:t>For Audio/Video/Classroom Support</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After Office Hours : 013- 622 2196</a:t>
            </a:r>
            <a:endParaRPr b="0" i="0" sz="2000" u="none" cap="none" strike="noStrike">
              <a:solidFill>
                <a:schemeClr val="dk1"/>
              </a:solidFill>
              <a:latin typeface="Calibri"/>
              <a:ea typeface="Calibri"/>
              <a:cs typeface="Calibri"/>
              <a:sym typeface="Calibri"/>
            </a:endParaRPr>
          </a:p>
        </p:txBody>
      </p:sp>
      <p:pic>
        <p:nvPicPr>
          <p:cNvPr descr="Image result for email support free icon" id="267" name="Google Shape;267;p29"/>
          <p:cNvPicPr preferRelativeResize="0"/>
          <p:nvPr/>
        </p:nvPicPr>
        <p:blipFill rotWithShape="1">
          <a:blip r:embed="rId4">
            <a:alphaModFix/>
          </a:blip>
          <a:srcRect b="0" l="0" r="0" t="0"/>
          <a:stretch/>
        </p:blipFill>
        <p:spPr>
          <a:xfrm>
            <a:off x="3163986" y="4295206"/>
            <a:ext cx="1632783" cy="1480284"/>
          </a:xfrm>
          <a:prstGeom prst="rect">
            <a:avLst/>
          </a:prstGeom>
          <a:noFill/>
          <a:ln>
            <a:noFill/>
          </a:ln>
        </p:spPr>
      </p:pic>
      <p:sp>
        <p:nvSpPr>
          <p:cNvPr id="268" name="Google Shape;268;p29"/>
          <p:cNvSpPr/>
          <p:nvPr/>
        </p:nvSpPr>
        <p:spPr>
          <a:xfrm>
            <a:off x="4915519" y="4730485"/>
            <a:ext cx="3982670" cy="614938"/>
          </a:xfrm>
          <a:prstGeom prst="rect">
            <a:avLst/>
          </a:prstGeom>
          <a:noFill/>
          <a:ln cap="flat" cmpd="sng" w="12700">
            <a:solidFill>
              <a:srgbClr val="FFC000"/>
            </a:solidFill>
            <a:prstDash val="dash"/>
            <a:round/>
            <a:headEnd len="sm" w="sm" type="none"/>
            <a:tailEnd len="sm" w="sm" type="none"/>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000000"/>
              </a:buClr>
              <a:buSzPts val="2000"/>
              <a:buFont typeface="Arial"/>
              <a:buNone/>
            </a:pPr>
            <a:r>
              <a:rPr b="1" i="0" lang="en-US" sz="2000" u="sng" cap="none" strike="noStrike">
                <a:solidFill>
                  <a:schemeClr val="dk1"/>
                </a:solidFill>
                <a:latin typeface="Calibri"/>
                <a:ea typeface="Calibri"/>
                <a:cs typeface="Calibri"/>
                <a:sym typeface="Calibri"/>
                <a:hlinkClick r:id="rId5">
                  <a:extLst>
                    <a:ext uri="{A12FA001-AC4F-418D-AE19-62706E023703}">
                      <ahyp:hlinkClr val="tx"/>
                    </a:ext>
                  </a:extLst>
                </a:hlinkClick>
              </a:rPr>
              <a:t>itsdsupport@mmu.edu.my</a:t>
            </a:r>
            <a:r>
              <a:rPr b="1" i="0" lang="en-US" sz="2000" u="none" cap="none" strike="noStrike">
                <a:solidFill>
                  <a:schemeClr val="dk1"/>
                </a:solidFill>
                <a:latin typeface="Calibri"/>
                <a:ea typeface="Calibri"/>
                <a:cs typeface="Calibri"/>
                <a:sym typeface="Calibri"/>
              </a:rPr>
              <a:t> </a:t>
            </a:r>
            <a:endParaRPr b="0" i="0" sz="2000" u="none" cap="none" strike="noStrike">
              <a:solidFill>
                <a:schemeClr val="dk1"/>
              </a:solidFill>
              <a:latin typeface="Arial"/>
              <a:ea typeface="Arial"/>
              <a:cs typeface="Arial"/>
              <a:sym typeface="Arial"/>
            </a:endParaRPr>
          </a:p>
        </p:txBody>
      </p:sp>
      <p:pic>
        <p:nvPicPr>
          <p:cNvPr id="269" name="Google Shape;269;p29"/>
          <p:cNvPicPr preferRelativeResize="0"/>
          <p:nvPr/>
        </p:nvPicPr>
        <p:blipFill rotWithShape="1">
          <a:blip r:embed="rId6">
            <a:alphaModFix/>
          </a:blip>
          <a:srcRect b="0" l="0" r="0" t="0"/>
          <a:stretch/>
        </p:blipFill>
        <p:spPr>
          <a:xfrm>
            <a:off x="3163986" y="1815914"/>
            <a:ext cx="1600819" cy="1452852"/>
          </a:xfrm>
          <a:prstGeom prst="ellipse">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0"/>
          <p:cNvSpPr txBox="1"/>
          <p:nvPr>
            <p:ph type="title"/>
          </p:nvPr>
        </p:nvSpPr>
        <p:spPr>
          <a:xfrm>
            <a:off x="0" y="1"/>
            <a:ext cx="12192000" cy="928914"/>
          </a:xfrm>
          <a:prstGeom prst="rect">
            <a:avLst/>
          </a:prstGeom>
          <a:solidFill>
            <a:schemeClr val="accent1"/>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solidFill>
                  <a:schemeClr val="lt1"/>
                </a:solidFill>
              </a:rPr>
              <a:t>IDM ACCOUNT ACTIVATION</a:t>
            </a:r>
            <a:endParaRPr>
              <a:solidFill>
                <a:schemeClr val="lt1"/>
              </a:solidFill>
            </a:endParaRPr>
          </a:p>
        </p:txBody>
      </p:sp>
      <p:pic>
        <p:nvPicPr>
          <p:cNvPr descr="Image" id="275" name="Google Shape;275;p30"/>
          <p:cNvPicPr preferRelativeResize="0"/>
          <p:nvPr/>
        </p:nvPicPr>
        <p:blipFill rotWithShape="1">
          <a:blip r:embed="rId3">
            <a:alphaModFix/>
          </a:blip>
          <a:srcRect b="0" l="0" r="0" t="0"/>
          <a:stretch/>
        </p:blipFill>
        <p:spPr>
          <a:xfrm>
            <a:off x="9725890" y="45576"/>
            <a:ext cx="2185731" cy="639551"/>
          </a:xfrm>
          <a:prstGeom prst="rect">
            <a:avLst/>
          </a:prstGeom>
          <a:noFill/>
          <a:ln>
            <a:noFill/>
          </a:ln>
        </p:spPr>
      </p:pic>
      <p:pic>
        <p:nvPicPr>
          <p:cNvPr descr="Image result for thank you graphic" id="276" name="Google Shape;276;p30"/>
          <p:cNvPicPr preferRelativeResize="0"/>
          <p:nvPr/>
        </p:nvPicPr>
        <p:blipFill rotWithShape="1">
          <a:blip r:embed="rId4">
            <a:alphaModFix/>
          </a:blip>
          <a:srcRect b="0" l="0" r="0" t="0"/>
          <a:stretch/>
        </p:blipFill>
        <p:spPr>
          <a:xfrm>
            <a:off x="2514600" y="1746079"/>
            <a:ext cx="7162800" cy="46005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Fakhrul Izhan bin Abdul Jabbar</dc:creator>
</cp:coreProperties>
</file>